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201743-7BF8-4B1A-85A9-4A06996C0945}" v="2" dt="2024-08-23T12:04:14.7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Ryan" userId="28f21136ccc6b6f4" providerId="LiveId" clId="{9ECAEC43-41C3-492A-A1EC-1B3C9103ADE8}"/>
    <pc:docChg chg="undo redo custSel addSld delSld modSld sldOrd">
      <pc:chgData name="Samantha Ryan" userId="28f21136ccc6b6f4" providerId="LiveId" clId="{9ECAEC43-41C3-492A-A1EC-1B3C9103ADE8}" dt="2024-07-04T06:48:25.988" v="6277" actId="20577"/>
      <pc:docMkLst>
        <pc:docMk/>
      </pc:docMkLst>
      <pc:sldChg chg="addSp delSp modSp mod">
        <pc:chgData name="Samantha Ryan" userId="28f21136ccc6b6f4" providerId="LiveId" clId="{9ECAEC43-41C3-492A-A1EC-1B3C9103ADE8}" dt="2024-07-04T06:48:25.988" v="6277" actId="20577"/>
        <pc:sldMkLst>
          <pc:docMk/>
          <pc:sldMk cId="376746135" sldId="256"/>
        </pc:sldMkLst>
        <pc:spChg chg="add del mod">
          <ac:chgData name="Samantha Ryan" userId="28f21136ccc6b6f4" providerId="LiveId" clId="{9ECAEC43-41C3-492A-A1EC-1B3C9103ADE8}" dt="2024-07-02T05:51:34.037" v="2298" actId="478"/>
          <ac:spMkLst>
            <pc:docMk/>
            <pc:sldMk cId="376746135" sldId="256"/>
            <ac:spMk id="2" creationId="{3B9AF77F-1077-3F62-62E5-28289D57BA38}"/>
          </ac:spMkLst>
        </pc:spChg>
        <pc:spChg chg="add mod">
          <ac:chgData name="Samantha Ryan" userId="28f21136ccc6b6f4" providerId="LiveId" clId="{9ECAEC43-41C3-492A-A1EC-1B3C9103ADE8}" dt="2024-07-04T05:41:50.375" v="3922" actId="14861"/>
          <ac:spMkLst>
            <pc:docMk/>
            <pc:sldMk cId="376746135" sldId="256"/>
            <ac:spMk id="2" creationId="{6D0CF9C5-0247-B94E-72F1-452C7515753E}"/>
          </ac:spMkLst>
        </pc:spChg>
        <pc:spChg chg="add del mod">
          <ac:chgData name="Samantha Ryan" userId="28f21136ccc6b6f4" providerId="LiveId" clId="{9ECAEC43-41C3-492A-A1EC-1B3C9103ADE8}" dt="2024-07-02T05:51:30.852" v="2297" actId="478"/>
          <ac:spMkLst>
            <pc:docMk/>
            <pc:sldMk cId="376746135" sldId="256"/>
            <ac:spMk id="3" creationId="{25AD5BB7-C4DE-76BC-7AC8-C2B5F0B7EFE7}"/>
          </ac:spMkLst>
        </pc:spChg>
        <pc:spChg chg="add mod">
          <ac:chgData name="Samantha Ryan" userId="28f21136ccc6b6f4" providerId="LiveId" clId="{9ECAEC43-41C3-492A-A1EC-1B3C9103ADE8}" dt="2024-07-04T06:30:42.916" v="5260" actId="20577"/>
          <ac:spMkLst>
            <pc:docMk/>
            <pc:sldMk cId="376746135" sldId="256"/>
            <ac:spMk id="3" creationId="{297AF7E8-2FA3-FE45-B243-6BB06E472E06}"/>
          </ac:spMkLst>
        </pc:spChg>
        <pc:spChg chg="mod">
          <ac:chgData name="Samantha Ryan" userId="28f21136ccc6b6f4" providerId="LiveId" clId="{9ECAEC43-41C3-492A-A1EC-1B3C9103ADE8}" dt="2024-07-04T05:42:28.018" v="3923" actId="14861"/>
          <ac:spMkLst>
            <pc:docMk/>
            <pc:sldMk cId="376746135" sldId="256"/>
            <ac:spMk id="5" creationId="{010DD306-DABC-FFB6-F415-15D5B05FF73F}"/>
          </ac:spMkLst>
        </pc:spChg>
        <pc:spChg chg="mod">
          <ac:chgData name="Samantha Ryan" userId="28f21136ccc6b6f4" providerId="LiveId" clId="{9ECAEC43-41C3-492A-A1EC-1B3C9103ADE8}" dt="2024-07-04T05:42:28.018" v="3923" actId="14861"/>
          <ac:spMkLst>
            <pc:docMk/>
            <pc:sldMk cId="376746135" sldId="256"/>
            <ac:spMk id="6" creationId="{7AF3627F-7D17-ADDC-F01F-15C11954F604}"/>
          </ac:spMkLst>
        </pc:spChg>
        <pc:spChg chg="mod">
          <ac:chgData name="Samantha Ryan" userId="28f21136ccc6b6f4" providerId="LiveId" clId="{9ECAEC43-41C3-492A-A1EC-1B3C9103ADE8}" dt="2024-06-30T19:01:32.329" v="236" actId="20577"/>
          <ac:spMkLst>
            <pc:docMk/>
            <pc:sldMk cId="376746135" sldId="256"/>
            <ac:spMk id="7" creationId="{A781F018-26E7-47F5-A2F3-803321837A3A}"/>
          </ac:spMkLst>
        </pc:spChg>
        <pc:spChg chg="mod">
          <ac:chgData name="Samantha Ryan" userId="28f21136ccc6b6f4" providerId="LiveId" clId="{9ECAEC43-41C3-492A-A1EC-1B3C9103ADE8}" dt="2024-07-04T05:26:43.767" v="2843" actId="14100"/>
          <ac:spMkLst>
            <pc:docMk/>
            <pc:sldMk cId="376746135" sldId="256"/>
            <ac:spMk id="9" creationId="{0863D208-5F7E-4AF9-BE93-B199774D0DDA}"/>
          </ac:spMkLst>
        </pc:spChg>
        <pc:spChg chg="mod">
          <ac:chgData name="Samantha Ryan" userId="28f21136ccc6b6f4" providerId="LiveId" clId="{9ECAEC43-41C3-492A-A1EC-1B3C9103ADE8}" dt="2024-07-04T06:48:25.988" v="6277" actId="20577"/>
          <ac:spMkLst>
            <pc:docMk/>
            <pc:sldMk cId="376746135" sldId="256"/>
            <ac:spMk id="14" creationId="{AAD1E083-FB43-4E9D-AE96-4F2D81536B0C}"/>
          </ac:spMkLst>
        </pc:spChg>
      </pc:sldChg>
      <pc:sldChg chg="addSp delSp modSp add mod ord">
        <pc:chgData name="Samantha Ryan" userId="28f21136ccc6b6f4" providerId="LiveId" clId="{9ECAEC43-41C3-492A-A1EC-1B3C9103ADE8}" dt="2024-07-04T06:15:37.656" v="4421" actId="14100"/>
        <pc:sldMkLst>
          <pc:docMk/>
          <pc:sldMk cId="393252644" sldId="257"/>
        </pc:sldMkLst>
        <pc:spChg chg="mod">
          <ac:chgData name="Samantha Ryan" userId="28f21136ccc6b6f4" providerId="LiveId" clId="{9ECAEC43-41C3-492A-A1EC-1B3C9103ADE8}" dt="2024-07-04T06:15:37.656" v="4421" actId="14100"/>
          <ac:spMkLst>
            <pc:docMk/>
            <pc:sldMk cId="393252644" sldId="257"/>
            <ac:spMk id="2" creationId="{3B9AF77F-1077-3F62-62E5-28289D57BA38}"/>
          </ac:spMkLst>
        </pc:spChg>
        <pc:spChg chg="mod">
          <ac:chgData name="Samantha Ryan" userId="28f21136ccc6b6f4" providerId="LiveId" clId="{9ECAEC43-41C3-492A-A1EC-1B3C9103ADE8}" dt="2024-07-04T06:15:22.688" v="4418" actId="1076"/>
          <ac:spMkLst>
            <pc:docMk/>
            <pc:sldMk cId="393252644" sldId="257"/>
            <ac:spMk id="3" creationId="{25AD5BB7-C4DE-76BC-7AC8-C2B5F0B7EFE7}"/>
          </ac:spMkLst>
        </pc:spChg>
        <pc:spChg chg="mod">
          <ac:chgData name="Samantha Ryan" userId="28f21136ccc6b6f4" providerId="LiveId" clId="{9ECAEC43-41C3-492A-A1EC-1B3C9103ADE8}" dt="2024-07-04T06:15:20.440" v="4417" actId="1076"/>
          <ac:spMkLst>
            <pc:docMk/>
            <pc:sldMk cId="393252644" sldId="257"/>
            <ac:spMk id="5" creationId="{010DD306-DABC-FFB6-F415-15D5B05FF73F}"/>
          </ac:spMkLst>
        </pc:spChg>
        <pc:spChg chg="mod">
          <ac:chgData name="Samantha Ryan" userId="28f21136ccc6b6f4" providerId="LiveId" clId="{9ECAEC43-41C3-492A-A1EC-1B3C9103ADE8}" dt="2024-07-04T06:15:34.481" v="4420" actId="14100"/>
          <ac:spMkLst>
            <pc:docMk/>
            <pc:sldMk cId="393252644" sldId="257"/>
            <ac:spMk id="6" creationId="{7AF3627F-7D17-ADDC-F01F-15C11954F604}"/>
          </ac:spMkLst>
        </pc:spChg>
        <pc:spChg chg="add mod">
          <ac:chgData name="Samantha Ryan" userId="28f21136ccc6b6f4" providerId="LiveId" clId="{9ECAEC43-41C3-492A-A1EC-1B3C9103ADE8}" dt="2024-07-02T06:03:40.183" v="2615" actId="1076"/>
          <ac:spMkLst>
            <pc:docMk/>
            <pc:sldMk cId="393252644" sldId="257"/>
            <ac:spMk id="8" creationId="{4BCFA11D-F930-5633-1ACF-1915422C0842}"/>
          </ac:spMkLst>
        </pc:spChg>
        <pc:spChg chg="del">
          <ac:chgData name="Samantha Ryan" userId="28f21136ccc6b6f4" providerId="LiveId" clId="{9ECAEC43-41C3-492A-A1EC-1B3C9103ADE8}" dt="2024-07-02T05:48:44.746" v="2259" actId="478"/>
          <ac:spMkLst>
            <pc:docMk/>
            <pc:sldMk cId="393252644" sldId="257"/>
            <ac:spMk id="9" creationId="{0863D208-5F7E-4AF9-BE93-B199774D0DDA}"/>
          </ac:spMkLst>
        </pc:spChg>
        <pc:spChg chg="del">
          <ac:chgData name="Samantha Ryan" userId="28f21136ccc6b6f4" providerId="LiveId" clId="{9ECAEC43-41C3-492A-A1EC-1B3C9103ADE8}" dt="2024-07-02T05:48:47.662" v="2260" actId="478"/>
          <ac:spMkLst>
            <pc:docMk/>
            <pc:sldMk cId="393252644" sldId="257"/>
            <ac:spMk id="14" creationId="{AAD1E083-FB43-4E9D-AE96-4F2D81536B0C}"/>
          </ac:spMkLst>
        </pc:spChg>
      </pc:sldChg>
      <pc:sldChg chg="new del">
        <pc:chgData name="Samantha Ryan" userId="28f21136ccc6b6f4" providerId="LiveId" clId="{9ECAEC43-41C3-492A-A1EC-1B3C9103ADE8}" dt="2024-07-02T05:47:37.071" v="2257" actId="47"/>
        <pc:sldMkLst>
          <pc:docMk/>
          <pc:sldMk cId="1522649176" sldId="257"/>
        </pc:sldMkLst>
      </pc:sldChg>
    </pc:docChg>
  </pc:docChgLst>
  <pc:docChgLst>
    <pc:chgData name="Samantha Ryan" userId="28f21136ccc6b6f4" providerId="LiveId" clId="{21201743-7BF8-4B1A-85A9-4A06996C0945}"/>
    <pc:docChg chg="modSld">
      <pc:chgData name="Samantha Ryan" userId="28f21136ccc6b6f4" providerId="LiveId" clId="{21201743-7BF8-4B1A-85A9-4A06996C0945}" dt="2024-08-23T12:04:14.775" v="2"/>
      <pc:docMkLst>
        <pc:docMk/>
      </pc:docMkLst>
      <pc:sldChg chg="addSp modSp">
        <pc:chgData name="Samantha Ryan" userId="28f21136ccc6b6f4" providerId="LiveId" clId="{21201743-7BF8-4B1A-85A9-4A06996C0945}" dt="2024-08-23T12:04:14.775" v="2"/>
        <pc:sldMkLst>
          <pc:docMk/>
          <pc:sldMk cId="376746135" sldId="256"/>
        </pc:sldMkLst>
        <pc:spChg chg="add mod">
          <ac:chgData name="Samantha Ryan" userId="28f21136ccc6b6f4" providerId="LiveId" clId="{21201743-7BF8-4B1A-85A9-4A06996C0945}" dt="2024-08-23T12:04:14.775" v="2"/>
          <ac:spMkLst>
            <pc:docMk/>
            <pc:sldMk cId="376746135" sldId="256"/>
            <ac:spMk id="8" creationId="{5BAD3FB8-7387-E349-D624-5ED5BE39D7E6}"/>
          </ac:spMkLst>
        </pc:spChg>
      </pc:sldChg>
      <pc:sldChg chg="addSp modSp mod">
        <pc:chgData name="Samantha Ryan" userId="28f21136ccc6b6f4" providerId="LiveId" clId="{21201743-7BF8-4B1A-85A9-4A06996C0945}" dt="2024-08-23T12:02:43.659" v="1" actId="1076"/>
        <pc:sldMkLst>
          <pc:docMk/>
          <pc:sldMk cId="393252644" sldId="257"/>
        </pc:sldMkLst>
        <pc:spChg chg="add mod">
          <ac:chgData name="Samantha Ryan" userId="28f21136ccc6b6f4" providerId="LiveId" clId="{21201743-7BF8-4B1A-85A9-4A06996C0945}" dt="2024-08-23T12:02:43.659" v="1" actId="1076"/>
          <ac:spMkLst>
            <pc:docMk/>
            <pc:sldMk cId="393252644" sldId="257"/>
            <ac:spMk id="8" creationId="{05591546-5599-BAB9-6152-5CCA12DE81B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D5F0D-E062-43E4-8D20-FDC03A9296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96081BA-5049-436D-80CF-59582611A8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FEB42F7-5EAA-437E-B6C0-32DE4FD3D3F0}"/>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5" name="Footer Placeholder 4">
            <a:extLst>
              <a:ext uri="{FF2B5EF4-FFF2-40B4-BE49-F238E27FC236}">
                <a16:creationId xmlns:a16="http://schemas.microsoft.com/office/drawing/2014/main" id="{1F71B00C-8969-4C93-A909-92BB3D669F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433D57-BA14-40C3-8553-773CDD7B2EF0}"/>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237956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684C-DD26-4221-8A02-0EF36EA6577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88F0861-837C-4BD1-BD19-1D40F19486C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8ABAD6-05C6-4545-93A2-BE972E44DA45}"/>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5" name="Footer Placeholder 4">
            <a:extLst>
              <a:ext uri="{FF2B5EF4-FFF2-40B4-BE49-F238E27FC236}">
                <a16:creationId xmlns:a16="http://schemas.microsoft.com/office/drawing/2014/main" id="{72473069-1F23-4170-B4E4-D9A9DAF468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C01432-BBE5-43A1-A589-D5B231C4775D}"/>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2377567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5B404-AEC1-4D99-BA7D-6FAE30D04C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B490A2F-6A8D-4094-A2E5-B13A1375E5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E2D1BAA-765D-421C-A0EC-7D9C769AE13E}"/>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5" name="Footer Placeholder 4">
            <a:extLst>
              <a:ext uri="{FF2B5EF4-FFF2-40B4-BE49-F238E27FC236}">
                <a16:creationId xmlns:a16="http://schemas.microsoft.com/office/drawing/2014/main" id="{EA7D9B68-BF4A-46CD-897C-0F5FFD9F1E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AAFF11-E4A3-45F6-9C67-1A4E4ACA3585}"/>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1751176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9DFA8-4265-4A37-990C-7D33BE0E40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77322D8-013E-4F3A-B73B-72B7C06225B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DDA7FA-6CD1-4615-96ED-0E8ACFA1919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E163E4C-561C-4CE3-8E17-7736A4E816FC}"/>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6" name="Footer Placeholder 5">
            <a:extLst>
              <a:ext uri="{FF2B5EF4-FFF2-40B4-BE49-F238E27FC236}">
                <a16:creationId xmlns:a16="http://schemas.microsoft.com/office/drawing/2014/main" id="{3ACEA918-5462-47C9-87E4-EA1E6BBD0E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5022F6-16DE-4A75-A086-B99A3F34DD1C}"/>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1537472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E7C96-4898-417C-B951-0050C9B2BA8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E66EDAB-CD7C-4238-BE2A-DDF0CF20F0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A705442-C02A-4E63-8B66-CD8F476C0B1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59E1DE6-018D-4699-BB35-2D6870D59E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6C63AF0-9FDC-41A1-A10E-2B31F9AD8F2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A8CFCBA-4707-4585-B037-B9B7688692C4}"/>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8" name="Footer Placeholder 7">
            <a:extLst>
              <a:ext uri="{FF2B5EF4-FFF2-40B4-BE49-F238E27FC236}">
                <a16:creationId xmlns:a16="http://schemas.microsoft.com/office/drawing/2014/main" id="{5AC2A91C-3820-4C21-8C00-CF4C2225E5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765499-2A93-4851-832B-72CCA2927E6E}"/>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1198007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57CD9-3525-4A82-A0D9-BFD6AAB9BF5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1BD1711-0FEE-44A9-AD59-591DBAADBA83}"/>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4" name="Footer Placeholder 3">
            <a:extLst>
              <a:ext uri="{FF2B5EF4-FFF2-40B4-BE49-F238E27FC236}">
                <a16:creationId xmlns:a16="http://schemas.microsoft.com/office/drawing/2014/main" id="{43AE4B98-036F-4480-B995-384B1BE7329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43E110-30B6-4840-8062-07DB67043541}"/>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2484295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3469C6-ABAD-4ACC-A11F-3277905464E3}"/>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3" name="Footer Placeholder 2">
            <a:extLst>
              <a:ext uri="{FF2B5EF4-FFF2-40B4-BE49-F238E27FC236}">
                <a16:creationId xmlns:a16="http://schemas.microsoft.com/office/drawing/2014/main" id="{365F38D7-0096-4714-9B29-F2F3C49C2E9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0039329-CFC8-4EB7-AE3C-A2B3533C7720}"/>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427779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69374-FC56-4FA9-9EB7-805910043C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3781177-8989-4778-8FFA-9B6BEEA82D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C08A73F-A759-4380-9776-542A0F135D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6F0FB32-C803-45E1-A02D-D03B9D906B04}"/>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6" name="Footer Placeholder 5">
            <a:extLst>
              <a:ext uri="{FF2B5EF4-FFF2-40B4-BE49-F238E27FC236}">
                <a16:creationId xmlns:a16="http://schemas.microsoft.com/office/drawing/2014/main" id="{66ACCE26-778B-436A-86D8-54EB219C647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B21E5FF-B100-4B55-8E66-28149FB5984D}"/>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1641340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ABC70-00C5-49EF-8577-696BC8D038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8CCFF1E-01DD-491B-BF9A-320322D804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E9A14FD-40A2-4FCF-B4FC-5F88C6B090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7DA344D-19D5-4121-B615-EB3F9C740BE2}"/>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6" name="Footer Placeholder 5">
            <a:extLst>
              <a:ext uri="{FF2B5EF4-FFF2-40B4-BE49-F238E27FC236}">
                <a16:creationId xmlns:a16="http://schemas.microsoft.com/office/drawing/2014/main" id="{2E9DA5E9-88B3-4FDE-BB93-8DABFE75C3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CD407E-44D7-4B07-95D1-BCA8C8901D81}"/>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4204820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DEDFB-AE81-43D4-938D-4B142868EBA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B3A54A-C50F-4956-82F5-B4644D60FD8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54E547-FC1D-4912-AEB6-3BC38A62E47D}"/>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5" name="Footer Placeholder 4">
            <a:extLst>
              <a:ext uri="{FF2B5EF4-FFF2-40B4-BE49-F238E27FC236}">
                <a16:creationId xmlns:a16="http://schemas.microsoft.com/office/drawing/2014/main" id="{055A2423-9128-4F69-AB00-A6CB14EFFC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B1EC74-B5E2-47A5-A816-F13B7F58929E}"/>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1565246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D253A6-10C5-4A90-B0C7-3D13E2B8458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24BF0A-C76A-4549-B624-3C5A78397B0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1BEE40-4E48-4865-ADB8-C80812BD25E4}"/>
              </a:ext>
            </a:extLst>
          </p:cNvPr>
          <p:cNvSpPr>
            <a:spLocks noGrp="1"/>
          </p:cNvSpPr>
          <p:nvPr>
            <p:ph type="dt" sz="half" idx="10"/>
          </p:nvPr>
        </p:nvSpPr>
        <p:spPr/>
        <p:txBody>
          <a:bodyPr/>
          <a:lstStyle/>
          <a:p>
            <a:fld id="{B4F01786-9905-426D-933B-ACA4ECBB4A36}" type="datetimeFigureOut">
              <a:rPr lang="en-GB" smtClean="0"/>
              <a:t>23/08/2024</a:t>
            </a:fld>
            <a:endParaRPr lang="en-GB"/>
          </a:p>
        </p:txBody>
      </p:sp>
      <p:sp>
        <p:nvSpPr>
          <p:cNvPr id="5" name="Footer Placeholder 4">
            <a:extLst>
              <a:ext uri="{FF2B5EF4-FFF2-40B4-BE49-F238E27FC236}">
                <a16:creationId xmlns:a16="http://schemas.microsoft.com/office/drawing/2014/main" id="{4F39C397-3BBC-4A6B-8C67-0EA04B6170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64D68B-E515-4570-A0A6-CB2B152849F3}"/>
              </a:ext>
            </a:extLst>
          </p:cNvPr>
          <p:cNvSpPr>
            <a:spLocks noGrp="1"/>
          </p:cNvSpPr>
          <p:nvPr>
            <p:ph type="sldNum" sz="quarter" idx="12"/>
          </p:nvPr>
        </p:nvSpPr>
        <p:spPr/>
        <p:txBody>
          <a:bodyPr/>
          <a:lstStyle/>
          <a:p>
            <a:fld id="{3C7DD11D-4D4B-44CD-967E-E72649DA09FC}" type="slidenum">
              <a:rPr lang="en-GB" smtClean="0"/>
              <a:t>‹#›</a:t>
            </a:fld>
            <a:endParaRPr lang="en-GB"/>
          </a:p>
        </p:txBody>
      </p:sp>
    </p:spTree>
    <p:extLst>
      <p:ext uri="{BB962C8B-B14F-4D97-AF65-F5344CB8AC3E}">
        <p14:creationId xmlns:p14="http://schemas.microsoft.com/office/powerpoint/2010/main" val="246030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E8F12C-221F-4D4D-A9DA-BFE2FF97ED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76931F1-01A8-4FD4-93FF-ABF7D60790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5430C7-22A3-481F-B22F-1449AC21E8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01786-9905-426D-933B-ACA4ECBB4A36}" type="datetimeFigureOut">
              <a:rPr lang="en-GB" smtClean="0"/>
              <a:t>23/08/2024</a:t>
            </a:fld>
            <a:endParaRPr lang="en-GB"/>
          </a:p>
        </p:txBody>
      </p:sp>
      <p:sp>
        <p:nvSpPr>
          <p:cNvPr id="5" name="Footer Placeholder 4">
            <a:extLst>
              <a:ext uri="{FF2B5EF4-FFF2-40B4-BE49-F238E27FC236}">
                <a16:creationId xmlns:a16="http://schemas.microsoft.com/office/drawing/2014/main" id="{2D1BB1F9-EA05-4DA9-BB86-7CA6995722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7CB3B59-8AB6-4635-892C-DF4F6D9E47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7DD11D-4D4B-44CD-967E-E72649DA09FC}" type="slidenum">
              <a:rPr lang="en-GB" smtClean="0"/>
              <a:t>‹#›</a:t>
            </a:fld>
            <a:endParaRPr lang="en-GB"/>
          </a:p>
        </p:txBody>
      </p:sp>
    </p:spTree>
    <p:extLst>
      <p:ext uri="{BB962C8B-B14F-4D97-AF65-F5344CB8AC3E}">
        <p14:creationId xmlns:p14="http://schemas.microsoft.com/office/powerpoint/2010/main" val="3291112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81584/Suspension_and_permanent_exclusion_guidance_september_23.pdf" TargetMode="External"/><Relationship Id="rId7" Type="http://schemas.openxmlformats.org/officeDocument/2006/relationships/hyperlink" Target="https://www.facebook.com/groups/438202318539240/permalink/457108843315254/"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www.facebook.com/groups/438202318539240/permalink/457106519982153/" TargetMode="External"/><Relationship Id="rId5" Type="http://schemas.openxmlformats.org/officeDocument/2006/relationships/hyperlink" Target="https://www.facebook.com/groups/438202318539240/permalink/445064834519655/" TargetMode="External"/><Relationship Id="rId4" Type="http://schemas.openxmlformats.org/officeDocument/2006/relationships/hyperlink" Target="https://www.adcs.org.uk/directory/directory_list/directors-of-childrens-servi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103724-02FE-4779-A8DB-594796E19E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43" t="23114" b="11457"/>
          <a:stretch/>
        </p:blipFill>
        <p:spPr>
          <a:xfrm>
            <a:off x="223302" y="212838"/>
            <a:ext cx="2829435" cy="720415"/>
          </a:xfrm>
          <a:prstGeom prst="rect">
            <a:avLst/>
          </a:prstGeom>
        </p:spPr>
      </p:pic>
      <p:sp>
        <p:nvSpPr>
          <p:cNvPr id="7" name="Rectangle 6">
            <a:extLst>
              <a:ext uri="{FF2B5EF4-FFF2-40B4-BE49-F238E27FC236}">
                <a16:creationId xmlns:a16="http://schemas.microsoft.com/office/drawing/2014/main" id="{A781F018-26E7-47F5-A2F3-803321837A3A}"/>
              </a:ext>
            </a:extLst>
          </p:cNvPr>
          <p:cNvSpPr/>
          <p:nvPr/>
        </p:nvSpPr>
        <p:spPr>
          <a:xfrm>
            <a:off x="4700952" y="212838"/>
            <a:ext cx="5650458" cy="492443"/>
          </a:xfrm>
          <a:prstGeom prst="rect">
            <a:avLst/>
          </a:prstGeom>
          <a:noFill/>
        </p:spPr>
        <p:txBody>
          <a:bodyPr wrap="none" lIns="91440" tIns="45720" rIns="91440" bIns="45720">
            <a:spAutoFit/>
          </a:bodyPr>
          <a:lstStyle/>
          <a:p>
            <a:pPr algn="ctr"/>
            <a:r>
              <a:rPr lang="en-US" sz="2600" dirty="0">
                <a:ln w="0"/>
                <a:solidFill>
                  <a:srgbClr val="15C2FF"/>
                </a:solidFill>
                <a:effectLst>
                  <a:outerShdw blurRad="38100" dist="25400" dir="5400000" algn="ctr" rotWithShape="0">
                    <a:srgbClr val="6E747A">
                      <a:alpha val="43000"/>
                    </a:srgbClr>
                  </a:outerShdw>
                </a:effectLst>
              </a:rPr>
              <a:t>EXCLUSION : FIXED-TERM / PERMANENT</a:t>
            </a:r>
            <a:endParaRPr lang="en-US" sz="2600" b="0" cap="none" spc="0" dirty="0">
              <a:ln w="0"/>
              <a:solidFill>
                <a:srgbClr val="15C2FF"/>
              </a:solidFill>
              <a:effectLst>
                <a:outerShdw blurRad="38100" dist="25400" dir="5400000" algn="ctr" rotWithShape="0">
                  <a:srgbClr val="6E747A">
                    <a:alpha val="43000"/>
                  </a:srgbClr>
                </a:outerShdw>
              </a:effectLst>
            </a:endParaRPr>
          </a:p>
        </p:txBody>
      </p:sp>
      <p:sp>
        <p:nvSpPr>
          <p:cNvPr id="5" name="Rectangle: Rounded Corners 4">
            <a:extLst>
              <a:ext uri="{FF2B5EF4-FFF2-40B4-BE49-F238E27FC236}">
                <a16:creationId xmlns:a16="http://schemas.microsoft.com/office/drawing/2014/main" id="{010DD306-DABC-FFB6-F415-15D5B05FF73F}"/>
              </a:ext>
            </a:extLst>
          </p:cNvPr>
          <p:cNvSpPr/>
          <p:nvPr/>
        </p:nvSpPr>
        <p:spPr>
          <a:xfrm>
            <a:off x="337602" y="1153134"/>
            <a:ext cx="5585526" cy="710908"/>
          </a:xfrm>
          <a:prstGeom prst="roundRect">
            <a:avLst/>
          </a:prstGeom>
          <a:ln w="28575"/>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dirty="0"/>
              <a:t>THE LAW ON EXCLUSIONS</a:t>
            </a:r>
          </a:p>
        </p:txBody>
      </p:sp>
      <p:sp>
        <p:nvSpPr>
          <p:cNvPr id="6" name="Rectangle: Rounded Corners 5">
            <a:extLst>
              <a:ext uri="{FF2B5EF4-FFF2-40B4-BE49-F238E27FC236}">
                <a16:creationId xmlns:a16="http://schemas.microsoft.com/office/drawing/2014/main" id="{7AF3627F-7D17-ADDC-F01F-15C11954F604}"/>
              </a:ext>
            </a:extLst>
          </p:cNvPr>
          <p:cNvSpPr/>
          <p:nvPr/>
        </p:nvSpPr>
        <p:spPr>
          <a:xfrm>
            <a:off x="337602" y="2083924"/>
            <a:ext cx="5585526" cy="4658070"/>
          </a:xfrm>
          <a:prstGeom prst="roundRect">
            <a:avLst/>
          </a:prstGeom>
          <a:ln w="28575"/>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t"/>
          <a:lstStyle/>
          <a:p>
            <a:r>
              <a:rPr lang="en-GB" sz="1100" dirty="0"/>
              <a:t>The Law on exclusions is applicable to maintained schools, academies, pupil referral units and school sixth form.</a:t>
            </a:r>
          </a:p>
          <a:p>
            <a:endParaRPr lang="en-GB" sz="1100" dirty="0"/>
          </a:p>
          <a:p>
            <a:r>
              <a:rPr lang="en-GB" sz="1100" dirty="0"/>
              <a:t>In sixth form colleges, FE college, non-maintained special schools, section 41 schools or independent school / college, a CYP can be excluded in accordance with the setting’s exclusion policy (all policies must comply with Equality Act 2010).</a:t>
            </a:r>
          </a:p>
          <a:p>
            <a:endParaRPr lang="en-GB" sz="1100" dirty="0"/>
          </a:p>
          <a:p>
            <a:r>
              <a:rPr lang="en-GB" sz="1100" dirty="0"/>
              <a:t>A headteacher or principal can only exclude a CYP for </a:t>
            </a:r>
            <a:r>
              <a:rPr lang="en-GB" sz="1100" b="1" dirty="0"/>
              <a:t>disciplinary reasons</a:t>
            </a:r>
            <a:r>
              <a:rPr lang="en-GB" sz="1100" dirty="0"/>
              <a:t>. A school CANNOT exclude because they are unable to meet the needs of a child with SEN.</a:t>
            </a:r>
          </a:p>
          <a:p>
            <a:endParaRPr lang="en-GB" sz="1100" dirty="0"/>
          </a:p>
          <a:p>
            <a:r>
              <a:rPr lang="en-GB" sz="1100" dirty="0"/>
              <a:t>A headteacher can cancel an exclusion that has already begun where the governing body has not already met to consider.</a:t>
            </a:r>
          </a:p>
          <a:p>
            <a:endParaRPr lang="en-GB" sz="1100" dirty="0"/>
          </a:p>
          <a:p>
            <a:r>
              <a:rPr lang="en-GB" sz="1100" dirty="0"/>
              <a:t>There are two types of lawful exclusion: </a:t>
            </a:r>
          </a:p>
          <a:p>
            <a:pPr marL="171450" indent="-171450">
              <a:buFontTx/>
              <a:buChar char="-"/>
            </a:pPr>
            <a:r>
              <a:rPr lang="en-GB" sz="1100" b="1" dirty="0"/>
              <a:t>Fixed term </a:t>
            </a:r>
            <a:r>
              <a:rPr lang="en-GB" sz="1100" dirty="0"/>
              <a:t>also known as suspension </a:t>
            </a:r>
            <a:r>
              <a:rPr lang="en-GB" sz="1100" b="1" dirty="0"/>
              <a:t>should not exceed 45 days </a:t>
            </a:r>
            <a:r>
              <a:rPr lang="en-GB" sz="1100" dirty="0"/>
              <a:t>in a year</a:t>
            </a:r>
          </a:p>
          <a:p>
            <a:pPr marL="171450" indent="-171450">
              <a:buFontTx/>
              <a:buChar char="-"/>
            </a:pPr>
            <a:r>
              <a:rPr lang="en-GB" sz="1100" b="1" dirty="0"/>
              <a:t>Permanent</a:t>
            </a:r>
            <a:r>
              <a:rPr lang="en-GB" sz="1100" dirty="0"/>
              <a:t> exclusion : only where there is a serious or persistent  breach of school behaviour policy AND remaining in school would seriously harm the education or welfare of the CYP or others in school.</a:t>
            </a:r>
          </a:p>
          <a:p>
            <a:endParaRPr lang="en-GB" sz="1100" dirty="0"/>
          </a:p>
          <a:p>
            <a:r>
              <a:rPr lang="en-GB" sz="1100" dirty="0"/>
              <a:t>The following are NOT lawful:</a:t>
            </a:r>
          </a:p>
          <a:p>
            <a:pPr marL="171450" indent="-171450">
              <a:buFontTx/>
              <a:buChar char="-"/>
            </a:pPr>
            <a:r>
              <a:rPr lang="en-GB" sz="1100" dirty="0"/>
              <a:t>Being sent home for ‘cooling off’ following an incident at school</a:t>
            </a:r>
          </a:p>
          <a:p>
            <a:pPr marL="171450" indent="-171450">
              <a:buFontTx/>
              <a:buChar char="-"/>
            </a:pPr>
            <a:r>
              <a:rPr lang="en-GB" sz="1100" dirty="0"/>
              <a:t>Off-rolling a child in ‘their best interests’</a:t>
            </a:r>
          </a:p>
          <a:p>
            <a:pPr marL="171450" indent="-171450">
              <a:buFontTx/>
              <a:buChar char="-"/>
            </a:pPr>
            <a:endParaRPr lang="en-GB" sz="1100" dirty="0"/>
          </a:p>
          <a:p>
            <a:r>
              <a:rPr lang="en-GB" sz="1100" dirty="0"/>
              <a:t>Where a child is excluded for reasons directly linked to their disability, this could be disability discrimination under the Equality Act 2010.</a:t>
            </a:r>
          </a:p>
          <a:p>
            <a:endParaRPr lang="en-GB" sz="1100" dirty="0"/>
          </a:p>
          <a:p>
            <a:endParaRPr lang="en-GB" sz="1100" dirty="0"/>
          </a:p>
          <a:p>
            <a:endParaRPr lang="en-GB" sz="1100" dirty="0"/>
          </a:p>
          <a:p>
            <a:endParaRPr lang="en-GB" sz="1100" dirty="0"/>
          </a:p>
          <a:p>
            <a:endParaRPr lang="en-GB" sz="1100" dirty="0"/>
          </a:p>
        </p:txBody>
      </p:sp>
      <p:sp>
        <p:nvSpPr>
          <p:cNvPr id="2" name="Rectangle: Rounded Corners 1">
            <a:extLst>
              <a:ext uri="{FF2B5EF4-FFF2-40B4-BE49-F238E27FC236}">
                <a16:creationId xmlns:a16="http://schemas.microsoft.com/office/drawing/2014/main" id="{3B9AF77F-1077-3F62-62E5-28289D57BA38}"/>
              </a:ext>
            </a:extLst>
          </p:cNvPr>
          <p:cNvSpPr/>
          <p:nvPr/>
        </p:nvSpPr>
        <p:spPr>
          <a:xfrm>
            <a:off x="6268872" y="2092014"/>
            <a:ext cx="5585526" cy="4649980"/>
          </a:xfrm>
          <a:prstGeom prst="roundRect">
            <a:avLst/>
          </a:prstGeom>
          <a:ln w="28575"/>
          <a:effectLst>
            <a:glow rad="101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t"/>
          <a:lstStyle/>
          <a:p>
            <a:pPr marL="228600" indent="-228600">
              <a:buAutoNum type="arabicPeriod"/>
            </a:pPr>
            <a:r>
              <a:rPr lang="en-GB" sz="1100" dirty="0"/>
              <a:t>Communication by the Head:</a:t>
            </a:r>
          </a:p>
          <a:p>
            <a:pPr marL="685800" lvl="1" indent="-228600">
              <a:buAutoNum type="arabicPeriod"/>
            </a:pPr>
            <a:r>
              <a:rPr lang="en-GB" sz="1100" dirty="0"/>
              <a:t>Inform parents initially by phone or in person</a:t>
            </a:r>
          </a:p>
          <a:p>
            <a:pPr marL="685800" lvl="1" indent="-228600">
              <a:buAutoNum type="arabicPeriod"/>
            </a:pPr>
            <a:r>
              <a:rPr lang="en-GB" sz="1100" dirty="0"/>
              <a:t>Inform the Local Authority</a:t>
            </a:r>
          </a:p>
          <a:p>
            <a:pPr marL="685800" lvl="1" indent="-228600">
              <a:buAutoNum type="arabicPeriod"/>
            </a:pPr>
            <a:r>
              <a:rPr lang="en-GB" sz="1100" dirty="0"/>
              <a:t>The governors if more than 5 days of if exams / tests would be missed</a:t>
            </a:r>
          </a:p>
          <a:p>
            <a:pPr marL="685800" lvl="1" indent="-228600">
              <a:buAutoNum type="arabicPeriod"/>
            </a:pPr>
            <a:endParaRPr lang="en-GB" sz="1100" dirty="0"/>
          </a:p>
          <a:p>
            <a:pPr marL="228600" indent="-228600">
              <a:buAutoNum type="arabicPeriod"/>
            </a:pPr>
            <a:r>
              <a:rPr lang="en-GB" sz="1100" dirty="0"/>
              <a:t>The Head must provide written confirmation of the exclusion with the reason why. This letter must also confirm your right to ‘make representations’ about the exclusion and tell you how to do this. You can request that this letter is sent to you by email.</a:t>
            </a:r>
          </a:p>
          <a:p>
            <a:pPr marL="228600" indent="-228600">
              <a:buAutoNum type="arabicPeriod"/>
            </a:pPr>
            <a:endParaRPr lang="en-GB" sz="1100" dirty="0"/>
          </a:p>
          <a:p>
            <a:pPr marL="228600" indent="-228600">
              <a:buAutoNum type="arabicPeriod"/>
            </a:pPr>
            <a:r>
              <a:rPr lang="en-GB" sz="1100" dirty="0"/>
              <a:t>Making Representations : You can submit a written statement about your views about the exclusion and these must be considered by governors.</a:t>
            </a:r>
          </a:p>
          <a:p>
            <a:pPr marL="228600" indent="-228600">
              <a:buAutoNum type="arabicPeriod"/>
            </a:pPr>
            <a:endParaRPr lang="en-GB" sz="1100" dirty="0"/>
          </a:p>
          <a:p>
            <a:pPr marL="228600" indent="-228600">
              <a:buAutoNum type="arabicPeriod"/>
            </a:pPr>
            <a:r>
              <a:rPr lang="en-GB" sz="1100" dirty="0"/>
              <a:t>A Governors meeting must be held (you have the right to attend) if:</a:t>
            </a:r>
          </a:p>
          <a:p>
            <a:pPr marL="685800" lvl="1" indent="-228600">
              <a:buAutoNum type="arabicPeriod"/>
            </a:pPr>
            <a:r>
              <a:rPr lang="en-GB" sz="1100" dirty="0"/>
              <a:t>The total exclusion days are more than 5 </a:t>
            </a:r>
            <a:r>
              <a:rPr lang="en-GB" sz="1100" b="1" dirty="0"/>
              <a:t>and </a:t>
            </a:r>
            <a:r>
              <a:rPr lang="en-GB" sz="1100" dirty="0"/>
              <a:t>you request a meeting</a:t>
            </a:r>
          </a:p>
          <a:p>
            <a:pPr marL="685800" lvl="1" indent="-228600">
              <a:buAutoNum type="arabicPeriod"/>
            </a:pPr>
            <a:r>
              <a:rPr lang="en-GB" sz="1100" dirty="0"/>
              <a:t>A National Curriculum test or external exam would be missed</a:t>
            </a:r>
          </a:p>
          <a:p>
            <a:pPr marL="228600" indent="-228600">
              <a:buAutoNum type="arabicPeriod"/>
            </a:pPr>
            <a:endParaRPr lang="en-GB" sz="1100" dirty="0"/>
          </a:p>
          <a:p>
            <a:pPr marL="228600" indent="-228600">
              <a:buAutoNum type="arabicPeriod"/>
            </a:pPr>
            <a:r>
              <a:rPr lang="en-GB" sz="1100" dirty="0"/>
              <a:t>Access to education</a:t>
            </a:r>
          </a:p>
          <a:p>
            <a:pPr marL="685800" lvl="1" indent="-228600">
              <a:buAutoNum type="arabicPeriod"/>
            </a:pPr>
            <a:r>
              <a:rPr lang="en-GB" sz="1100" dirty="0"/>
              <a:t>For the first 5 days, school should set and mark work. Any work set should be accessible and achievable by the pupil outside school.</a:t>
            </a:r>
          </a:p>
          <a:p>
            <a:pPr marL="685800" lvl="1" indent="-228600">
              <a:buAutoNum type="arabicPeriod"/>
            </a:pPr>
            <a:r>
              <a:rPr lang="en-GB" sz="1100" dirty="0"/>
              <a:t>From the 6</a:t>
            </a:r>
            <a:r>
              <a:rPr lang="en-GB" sz="1100" baseline="30000" dirty="0"/>
              <a:t>th</a:t>
            </a:r>
            <a:r>
              <a:rPr lang="en-GB" sz="1100" dirty="0"/>
              <a:t> day, school must arrange suitable full-time education. </a:t>
            </a:r>
          </a:p>
          <a:p>
            <a:pPr lvl="1"/>
            <a:endParaRPr lang="en-GB" sz="1100" dirty="0"/>
          </a:p>
          <a:p>
            <a:endParaRPr lang="en-GB" sz="1100" dirty="0"/>
          </a:p>
          <a:p>
            <a:endParaRPr lang="en-GB" sz="1100" dirty="0"/>
          </a:p>
        </p:txBody>
      </p:sp>
      <p:sp>
        <p:nvSpPr>
          <p:cNvPr id="3" name="Rectangle: Rounded Corners 2">
            <a:extLst>
              <a:ext uri="{FF2B5EF4-FFF2-40B4-BE49-F238E27FC236}">
                <a16:creationId xmlns:a16="http://schemas.microsoft.com/office/drawing/2014/main" id="{25AD5BB7-C4DE-76BC-7AC8-C2B5F0B7EFE7}"/>
              </a:ext>
            </a:extLst>
          </p:cNvPr>
          <p:cNvSpPr/>
          <p:nvPr/>
        </p:nvSpPr>
        <p:spPr>
          <a:xfrm>
            <a:off x="6268872" y="1153134"/>
            <a:ext cx="5585525" cy="710908"/>
          </a:xfrm>
          <a:prstGeom prst="roundRect">
            <a:avLst/>
          </a:prstGeom>
          <a:ln w="28575"/>
          <a:effectLst>
            <a:glow rad="101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dirty="0"/>
              <a:t>WHAT PROCESS SHOULD BE FOLLOWED</a:t>
            </a:r>
          </a:p>
        </p:txBody>
      </p:sp>
      <p:sp>
        <p:nvSpPr>
          <p:cNvPr id="8" name="TextBox 7">
            <a:extLst>
              <a:ext uri="{FF2B5EF4-FFF2-40B4-BE49-F238E27FC236}">
                <a16:creationId xmlns:a16="http://schemas.microsoft.com/office/drawing/2014/main" id="{05591546-5599-BAB9-6152-5CCA12DE81B8}"/>
              </a:ext>
            </a:extLst>
          </p:cNvPr>
          <p:cNvSpPr txBox="1"/>
          <p:nvPr/>
        </p:nvSpPr>
        <p:spPr>
          <a:xfrm>
            <a:off x="10351410" y="116006"/>
            <a:ext cx="2085174" cy="215444"/>
          </a:xfrm>
          <a:prstGeom prst="rect">
            <a:avLst/>
          </a:prstGeom>
          <a:noFill/>
        </p:spPr>
        <p:txBody>
          <a:bodyPr wrap="square" rtlCol="0">
            <a:spAutoFit/>
          </a:bodyPr>
          <a:lstStyle/>
          <a:p>
            <a:r>
              <a:rPr lang="en-GB" sz="800" dirty="0"/>
              <a:t>© 2024 SEN Parent Support Group</a:t>
            </a:r>
          </a:p>
        </p:txBody>
      </p:sp>
    </p:spTree>
    <p:extLst>
      <p:ext uri="{BB962C8B-B14F-4D97-AF65-F5344CB8AC3E}">
        <p14:creationId xmlns:p14="http://schemas.microsoft.com/office/powerpoint/2010/main" val="393252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103724-02FE-4779-A8DB-594796E19E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43" t="23114" b="11457"/>
          <a:stretch/>
        </p:blipFill>
        <p:spPr>
          <a:xfrm>
            <a:off x="223302" y="212838"/>
            <a:ext cx="2829435" cy="720415"/>
          </a:xfrm>
          <a:prstGeom prst="rect">
            <a:avLst/>
          </a:prstGeom>
        </p:spPr>
      </p:pic>
      <p:sp>
        <p:nvSpPr>
          <p:cNvPr id="7" name="Rectangle 6">
            <a:extLst>
              <a:ext uri="{FF2B5EF4-FFF2-40B4-BE49-F238E27FC236}">
                <a16:creationId xmlns:a16="http://schemas.microsoft.com/office/drawing/2014/main" id="{A781F018-26E7-47F5-A2F3-803321837A3A}"/>
              </a:ext>
            </a:extLst>
          </p:cNvPr>
          <p:cNvSpPr/>
          <p:nvPr/>
        </p:nvSpPr>
        <p:spPr>
          <a:xfrm>
            <a:off x="4700952" y="212838"/>
            <a:ext cx="5650458" cy="492443"/>
          </a:xfrm>
          <a:prstGeom prst="rect">
            <a:avLst/>
          </a:prstGeom>
          <a:noFill/>
        </p:spPr>
        <p:txBody>
          <a:bodyPr wrap="none" lIns="91440" tIns="45720" rIns="91440" bIns="45720">
            <a:spAutoFit/>
          </a:bodyPr>
          <a:lstStyle/>
          <a:p>
            <a:pPr algn="ctr"/>
            <a:r>
              <a:rPr lang="en-US" sz="2600" dirty="0">
                <a:ln w="0"/>
                <a:solidFill>
                  <a:srgbClr val="15C2FF"/>
                </a:solidFill>
                <a:effectLst>
                  <a:outerShdw blurRad="38100" dist="25400" dir="5400000" algn="ctr" rotWithShape="0">
                    <a:srgbClr val="6E747A">
                      <a:alpha val="43000"/>
                    </a:srgbClr>
                  </a:outerShdw>
                </a:effectLst>
              </a:rPr>
              <a:t>EXCLUSION : FIXED-TERM / PERMANENT</a:t>
            </a:r>
            <a:endParaRPr lang="en-US" sz="2600" b="0" cap="none" spc="0" dirty="0">
              <a:ln w="0"/>
              <a:solidFill>
                <a:srgbClr val="15C2FF"/>
              </a:solidFill>
              <a:effectLst>
                <a:outerShdw blurRad="38100" dist="25400" dir="5400000" algn="ctr" rotWithShape="0">
                  <a:srgbClr val="6E747A">
                    <a:alpha val="43000"/>
                  </a:srgbClr>
                </a:outerShdw>
              </a:effectLst>
            </a:endParaRPr>
          </a:p>
        </p:txBody>
      </p:sp>
      <p:sp>
        <p:nvSpPr>
          <p:cNvPr id="9" name="Rectangle: Rounded Corners 8">
            <a:extLst>
              <a:ext uri="{FF2B5EF4-FFF2-40B4-BE49-F238E27FC236}">
                <a16:creationId xmlns:a16="http://schemas.microsoft.com/office/drawing/2014/main" id="{0863D208-5F7E-4AF9-BE93-B199774D0DDA}"/>
              </a:ext>
            </a:extLst>
          </p:cNvPr>
          <p:cNvSpPr/>
          <p:nvPr/>
        </p:nvSpPr>
        <p:spPr>
          <a:xfrm>
            <a:off x="8204622" y="1215463"/>
            <a:ext cx="3332199" cy="710908"/>
          </a:xfrm>
          <a:prstGeom prst="roundRect">
            <a:avLst/>
          </a:prstGeom>
          <a:ln w="28575"/>
          <a:effectLst>
            <a:glow rad="101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dirty="0"/>
              <a:t>WHAT CAN YOU DO?</a:t>
            </a:r>
          </a:p>
        </p:txBody>
      </p:sp>
      <p:sp>
        <p:nvSpPr>
          <p:cNvPr id="14" name="Rectangle: Rounded Corners 13">
            <a:extLst>
              <a:ext uri="{FF2B5EF4-FFF2-40B4-BE49-F238E27FC236}">
                <a16:creationId xmlns:a16="http://schemas.microsoft.com/office/drawing/2014/main" id="{AAD1E083-FB43-4E9D-AE96-4F2D81536B0C}"/>
              </a:ext>
            </a:extLst>
          </p:cNvPr>
          <p:cNvSpPr/>
          <p:nvPr/>
        </p:nvSpPr>
        <p:spPr>
          <a:xfrm>
            <a:off x="8204622" y="2092014"/>
            <a:ext cx="3497419" cy="4553147"/>
          </a:xfrm>
          <a:prstGeom prst="roundRect">
            <a:avLst/>
          </a:prstGeom>
          <a:ln w="28575"/>
          <a:effectLst>
            <a:glow rad="101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t"/>
          <a:lstStyle/>
          <a:p>
            <a:r>
              <a:rPr lang="en-GB" sz="1100" dirty="0"/>
              <a:t>Read the </a:t>
            </a:r>
            <a:r>
              <a:rPr lang="en-GB" sz="1100" dirty="0">
                <a:hlinkClick r:id="rId3"/>
              </a:rPr>
              <a:t>Statutory Guidance</a:t>
            </a:r>
            <a:r>
              <a:rPr lang="en-GB" sz="1100" dirty="0"/>
              <a:t> for exclusions. Consider if the exclusion is resulting from unmet Special Educational Needs. Has the school acted accordingly to support SEN?</a:t>
            </a:r>
          </a:p>
          <a:p>
            <a:endParaRPr lang="en-GB" sz="1100" dirty="0"/>
          </a:p>
          <a:p>
            <a:r>
              <a:rPr lang="en-GB" sz="1100" dirty="0"/>
              <a:t>If you feel your child’s exclusion is unwarranted and is resulting from their SEN, write to the governors stating why the exclusion was unfair, how this was not in line with the Equality Act 2010 or statutory guidance. This must be considered by the Governors.</a:t>
            </a:r>
          </a:p>
          <a:p>
            <a:endParaRPr lang="en-GB" sz="1100" dirty="0"/>
          </a:p>
          <a:p>
            <a:r>
              <a:rPr lang="en-GB" sz="1100" dirty="0"/>
              <a:t>If the governors do not overturn the decision, request an IRP and request that a SEN expert is present.</a:t>
            </a:r>
          </a:p>
          <a:p>
            <a:endParaRPr lang="en-GB" sz="1100" dirty="0"/>
          </a:p>
          <a:p>
            <a:r>
              <a:rPr lang="en-GB" sz="1100" dirty="0"/>
              <a:t>If your child is permanently excluded, write to the </a:t>
            </a:r>
            <a:r>
              <a:rPr lang="en-GB" sz="1100" dirty="0">
                <a:hlinkClick r:id="rId4"/>
              </a:rPr>
              <a:t>Director of Children’s Services </a:t>
            </a:r>
            <a:r>
              <a:rPr lang="en-GB" sz="1100" dirty="0"/>
              <a:t>requesting that full time provision is provided.</a:t>
            </a:r>
          </a:p>
          <a:p>
            <a:endParaRPr lang="en-GB" sz="1100" dirty="0"/>
          </a:p>
          <a:p>
            <a:r>
              <a:rPr lang="en-GB" sz="1100" dirty="0"/>
              <a:t>If an EHCP is in place, consider whether the school have </a:t>
            </a:r>
            <a:r>
              <a:rPr lang="en-GB" sz="1100" dirty="0">
                <a:hlinkClick r:id="rId5"/>
              </a:rPr>
              <a:t>been following the plan</a:t>
            </a:r>
            <a:r>
              <a:rPr lang="en-GB" sz="1100" dirty="0"/>
              <a:t>, or if an </a:t>
            </a:r>
            <a:r>
              <a:rPr lang="en-GB" sz="1100" dirty="0">
                <a:hlinkClick r:id="rId6"/>
              </a:rPr>
              <a:t>early review </a:t>
            </a:r>
            <a:r>
              <a:rPr lang="en-GB" sz="1100" dirty="0"/>
              <a:t>or </a:t>
            </a:r>
            <a:r>
              <a:rPr lang="en-GB" sz="1100" dirty="0">
                <a:hlinkClick r:id="rId7"/>
              </a:rPr>
              <a:t>reassessment</a:t>
            </a:r>
            <a:r>
              <a:rPr lang="en-GB" sz="1100" dirty="0"/>
              <a:t> are needed.</a:t>
            </a:r>
          </a:p>
          <a:p>
            <a:endParaRPr lang="en-GB" sz="1100" dirty="0"/>
          </a:p>
          <a:p>
            <a:endParaRPr lang="en-GB" sz="1100" dirty="0"/>
          </a:p>
          <a:p>
            <a:endParaRPr lang="en-GB" sz="1100" dirty="0"/>
          </a:p>
          <a:p>
            <a:endParaRPr lang="en-GB" sz="1100" dirty="0"/>
          </a:p>
        </p:txBody>
      </p:sp>
      <p:sp>
        <p:nvSpPr>
          <p:cNvPr id="5" name="Rectangle: Rounded Corners 4">
            <a:extLst>
              <a:ext uri="{FF2B5EF4-FFF2-40B4-BE49-F238E27FC236}">
                <a16:creationId xmlns:a16="http://schemas.microsoft.com/office/drawing/2014/main" id="{010DD306-DABC-FFB6-F415-15D5B05FF73F}"/>
              </a:ext>
            </a:extLst>
          </p:cNvPr>
          <p:cNvSpPr/>
          <p:nvPr/>
        </p:nvSpPr>
        <p:spPr>
          <a:xfrm>
            <a:off x="4347290" y="1215463"/>
            <a:ext cx="3497419" cy="710908"/>
          </a:xfrm>
          <a:prstGeom prst="roundRect">
            <a:avLst/>
          </a:prstGeom>
          <a:ln w="28575"/>
          <a:effectLst>
            <a:glow rad="101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dirty="0"/>
              <a:t>REINTEGRATION FOLLOWING FIXED-TERM EXCLUSION</a:t>
            </a:r>
          </a:p>
        </p:txBody>
      </p:sp>
      <p:sp>
        <p:nvSpPr>
          <p:cNvPr id="6" name="Rectangle: Rounded Corners 5">
            <a:extLst>
              <a:ext uri="{FF2B5EF4-FFF2-40B4-BE49-F238E27FC236}">
                <a16:creationId xmlns:a16="http://schemas.microsoft.com/office/drawing/2014/main" id="{7AF3627F-7D17-ADDC-F01F-15C11954F604}"/>
              </a:ext>
            </a:extLst>
          </p:cNvPr>
          <p:cNvSpPr/>
          <p:nvPr/>
        </p:nvSpPr>
        <p:spPr>
          <a:xfrm>
            <a:off x="4347290" y="2092014"/>
            <a:ext cx="3497419" cy="4553147"/>
          </a:xfrm>
          <a:prstGeom prst="roundRect">
            <a:avLst/>
          </a:prstGeom>
          <a:ln w="28575"/>
          <a:effectLst>
            <a:glow rad="101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t"/>
          <a:lstStyle/>
          <a:p>
            <a:r>
              <a:rPr lang="en-GB" sz="1100" dirty="0"/>
              <a:t>Exclusions Guidance 2022 / 2023 sets out requirements to ensure that schools have a reintegration strategy for pupils. This guidance contains the following requirements for reintegration meetings:</a:t>
            </a:r>
          </a:p>
          <a:p>
            <a:pPr marL="171450" indent="-171450">
              <a:buFont typeface="Arial" panose="020B0604020202020204" pitchFamily="34" charset="0"/>
              <a:buChar char="•"/>
            </a:pPr>
            <a:r>
              <a:rPr lang="en-GB" sz="1100" dirty="0"/>
              <a:t>Your CYP should be offered a fresh start</a:t>
            </a:r>
          </a:p>
          <a:p>
            <a:pPr marL="171450" indent="-171450">
              <a:buFont typeface="Arial" panose="020B0604020202020204" pitchFamily="34" charset="0"/>
              <a:buChar char="•"/>
            </a:pPr>
            <a:r>
              <a:rPr lang="en-GB" sz="1100" dirty="0"/>
              <a:t>Support for your CYP to understand the impact of their behaviour</a:t>
            </a:r>
          </a:p>
          <a:p>
            <a:pPr marL="171450" indent="-171450">
              <a:buFont typeface="Arial" panose="020B0604020202020204" pitchFamily="34" charset="0"/>
              <a:buChar char="•"/>
            </a:pPr>
            <a:r>
              <a:rPr lang="en-GB" sz="1100" dirty="0"/>
              <a:t>Support for your CYP to understand how to meet the behaviour expectations</a:t>
            </a:r>
          </a:p>
          <a:p>
            <a:pPr marL="171450" indent="-171450">
              <a:buFont typeface="Arial" panose="020B0604020202020204" pitchFamily="34" charset="0"/>
              <a:buChar char="•"/>
            </a:pPr>
            <a:r>
              <a:rPr lang="en-GB" sz="1100" dirty="0"/>
              <a:t>Your CYP should be supported to feel they belong to the school community</a:t>
            </a:r>
          </a:p>
          <a:p>
            <a:pPr marL="171450" indent="-171450">
              <a:buFont typeface="Arial" panose="020B0604020202020204" pitchFamily="34" charset="0"/>
              <a:buChar char="•"/>
            </a:pPr>
            <a:r>
              <a:rPr lang="en-GB" sz="1100" dirty="0"/>
              <a:t>Help for your CYP to build engagement with learning</a:t>
            </a:r>
          </a:p>
          <a:p>
            <a:endParaRPr lang="en-GB" sz="1100" dirty="0"/>
          </a:p>
          <a:p>
            <a:r>
              <a:rPr lang="en-GB" sz="1100" dirty="0"/>
              <a:t>This should all be communicated before (or at) the point the pupil returns to school through a reintegration meeting. </a:t>
            </a:r>
          </a:p>
          <a:p>
            <a:endParaRPr lang="en-GB" sz="1100" dirty="0"/>
          </a:p>
          <a:p>
            <a:r>
              <a:rPr lang="en-GB" sz="1100" dirty="0"/>
              <a:t>Reintegration meetings should include the pupil’s parents where possible.</a:t>
            </a:r>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p:txBody>
      </p:sp>
      <p:sp>
        <p:nvSpPr>
          <p:cNvPr id="2" name="Rectangle: Rounded Corners 1">
            <a:extLst>
              <a:ext uri="{FF2B5EF4-FFF2-40B4-BE49-F238E27FC236}">
                <a16:creationId xmlns:a16="http://schemas.microsoft.com/office/drawing/2014/main" id="{6D0CF9C5-0247-B94E-72F1-452C7515753E}"/>
              </a:ext>
            </a:extLst>
          </p:cNvPr>
          <p:cNvSpPr/>
          <p:nvPr/>
        </p:nvSpPr>
        <p:spPr>
          <a:xfrm>
            <a:off x="391714" y="1215463"/>
            <a:ext cx="3497419" cy="710908"/>
          </a:xfrm>
          <a:prstGeom prst="roundRect">
            <a:avLst/>
          </a:prstGeom>
          <a:ln w="28575"/>
          <a:effectLst>
            <a:glow rad="101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dirty="0"/>
              <a:t>INDEPENDENT REVIEW PANEL</a:t>
            </a:r>
          </a:p>
          <a:p>
            <a:pPr algn="ctr"/>
            <a:endParaRPr lang="en-GB" b="1" dirty="0"/>
          </a:p>
        </p:txBody>
      </p:sp>
      <p:sp>
        <p:nvSpPr>
          <p:cNvPr id="3" name="Rectangle: Rounded Corners 2">
            <a:extLst>
              <a:ext uri="{FF2B5EF4-FFF2-40B4-BE49-F238E27FC236}">
                <a16:creationId xmlns:a16="http://schemas.microsoft.com/office/drawing/2014/main" id="{297AF7E8-2FA3-FE45-B243-6BB06E472E06}"/>
              </a:ext>
            </a:extLst>
          </p:cNvPr>
          <p:cNvSpPr/>
          <p:nvPr/>
        </p:nvSpPr>
        <p:spPr>
          <a:xfrm>
            <a:off x="391714" y="2092014"/>
            <a:ext cx="3497419" cy="4553147"/>
          </a:xfrm>
          <a:prstGeom prst="roundRect">
            <a:avLst/>
          </a:prstGeom>
          <a:ln w="28575"/>
          <a:effectLst>
            <a:glow rad="101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t"/>
          <a:lstStyle/>
          <a:p>
            <a:r>
              <a:rPr lang="en-GB" sz="1100" dirty="0"/>
              <a:t>If your child has been permanently excluded, and the decision has been upheld by the governors, you can request an independent review panel (IRP).</a:t>
            </a:r>
          </a:p>
          <a:p>
            <a:endParaRPr lang="en-GB" sz="1100" dirty="0"/>
          </a:p>
          <a:p>
            <a:r>
              <a:rPr lang="en-GB" sz="1100" dirty="0"/>
              <a:t>An IRP should be arranged by the LA:</a:t>
            </a:r>
          </a:p>
          <a:p>
            <a:pPr marL="171450" indent="-171450">
              <a:buFontTx/>
              <a:buChar char="-"/>
            </a:pPr>
            <a:r>
              <a:rPr lang="en-GB" sz="1100" dirty="0"/>
              <a:t>Within 15 school days of the governing board decision not to reinstate a pupil, or</a:t>
            </a:r>
          </a:p>
          <a:p>
            <a:pPr marL="171450" indent="-171450">
              <a:buFontTx/>
              <a:buChar char="-"/>
            </a:pPr>
            <a:r>
              <a:rPr lang="en-GB" sz="1100" dirty="0"/>
              <a:t>within 15 school days of the final determination of a discrimination claim</a:t>
            </a:r>
          </a:p>
          <a:p>
            <a:endParaRPr lang="en-GB" sz="1100" dirty="0"/>
          </a:p>
          <a:p>
            <a:r>
              <a:rPr lang="en-GB" sz="1100" dirty="0"/>
              <a:t>The IRP members must be independent (not part of the school or LA) and must have the relevant training. </a:t>
            </a:r>
          </a:p>
          <a:p>
            <a:endParaRPr lang="en-GB" sz="1100" dirty="0"/>
          </a:p>
          <a:p>
            <a:r>
              <a:rPr lang="en-GB" sz="1100" dirty="0"/>
              <a:t>You can request in writing to the LA that a SEN expert is present at the IRP. </a:t>
            </a:r>
          </a:p>
          <a:p>
            <a:endParaRPr lang="en-GB" sz="1100" dirty="0"/>
          </a:p>
          <a:p>
            <a:r>
              <a:rPr lang="en-GB" sz="1100" dirty="0"/>
              <a:t>The review panel can:</a:t>
            </a:r>
          </a:p>
          <a:p>
            <a:pPr marL="171450" indent="-171450">
              <a:buFontTx/>
              <a:buChar char="-"/>
            </a:pPr>
            <a:r>
              <a:rPr lang="en-GB" sz="1100" dirty="0"/>
              <a:t>Uphold the decision not to reinstate</a:t>
            </a:r>
          </a:p>
          <a:p>
            <a:pPr marL="171450" indent="-171450">
              <a:buFontTx/>
              <a:buChar char="-"/>
            </a:pPr>
            <a:r>
              <a:rPr lang="en-GB" sz="1100" dirty="0"/>
              <a:t>Recommend the governing board reconsiders reinstating the pupil</a:t>
            </a:r>
          </a:p>
          <a:p>
            <a:pPr marL="171450" indent="-171450">
              <a:buFontTx/>
              <a:buChar char="-"/>
            </a:pPr>
            <a:r>
              <a:rPr lang="en-GB" sz="1100" dirty="0"/>
              <a:t>Quash the governing board’s decision and direct them to reconsider reinstatement</a:t>
            </a:r>
          </a:p>
          <a:p>
            <a:endParaRPr lang="en-GB" sz="1100" dirty="0"/>
          </a:p>
          <a:p>
            <a:r>
              <a:rPr lang="en-GB" sz="1100" dirty="0"/>
              <a:t>The IRP cannot order an exclusion to be overturned.</a:t>
            </a:r>
          </a:p>
          <a:p>
            <a:endParaRPr lang="en-GB" sz="1100" dirty="0"/>
          </a:p>
          <a:p>
            <a:endParaRPr lang="en-GB" sz="1100" dirty="0"/>
          </a:p>
          <a:p>
            <a:endParaRPr lang="en-GB" sz="1100" dirty="0"/>
          </a:p>
          <a:p>
            <a:endParaRPr lang="en-GB" sz="1100" dirty="0"/>
          </a:p>
          <a:p>
            <a:endParaRPr lang="en-GB" sz="1100" dirty="0"/>
          </a:p>
        </p:txBody>
      </p:sp>
      <p:sp>
        <p:nvSpPr>
          <p:cNvPr id="8" name="TextBox 7">
            <a:extLst>
              <a:ext uri="{FF2B5EF4-FFF2-40B4-BE49-F238E27FC236}">
                <a16:creationId xmlns:a16="http://schemas.microsoft.com/office/drawing/2014/main" id="{5BAD3FB8-7387-E349-D624-5ED5BE39D7E6}"/>
              </a:ext>
            </a:extLst>
          </p:cNvPr>
          <p:cNvSpPr txBox="1"/>
          <p:nvPr/>
        </p:nvSpPr>
        <p:spPr>
          <a:xfrm>
            <a:off x="10351410" y="116006"/>
            <a:ext cx="2085174" cy="215444"/>
          </a:xfrm>
          <a:prstGeom prst="rect">
            <a:avLst/>
          </a:prstGeom>
          <a:noFill/>
        </p:spPr>
        <p:txBody>
          <a:bodyPr wrap="square" rtlCol="0">
            <a:spAutoFit/>
          </a:bodyPr>
          <a:lstStyle/>
          <a:p>
            <a:r>
              <a:rPr lang="en-GB" sz="800" dirty="0"/>
              <a:t>© 2024 SEN Parent Support Group</a:t>
            </a:r>
          </a:p>
        </p:txBody>
      </p:sp>
    </p:spTree>
    <p:extLst>
      <p:ext uri="{BB962C8B-B14F-4D97-AF65-F5344CB8AC3E}">
        <p14:creationId xmlns:p14="http://schemas.microsoft.com/office/powerpoint/2010/main" val="376746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6756</TotalTime>
  <Words>859</Words>
  <Application>Microsoft Office PowerPoint</Application>
  <PresentationFormat>Widescreen</PresentationFormat>
  <Paragraphs>91</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Samantha</dc:creator>
  <cp:lastModifiedBy>Samantha Ryan</cp:lastModifiedBy>
  <cp:revision>51</cp:revision>
  <cp:lastPrinted>2024-05-10T11:39:24Z</cp:lastPrinted>
  <dcterms:created xsi:type="dcterms:W3CDTF">2024-05-05T09:36:06Z</dcterms:created>
  <dcterms:modified xsi:type="dcterms:W3CDTF">2024-08-23T12:04:24Z</dcterms:modified>
</cp:coreProperties>
</file>