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E2A2E"/>
    <a:srgbClr val="15C2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7DC3CF6-74A4-41CC-ACE3-FDE07F200180}" v="1" dt="2024-08-10T09:48:12.37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73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mantha Ryan" userId="28f21136ccc6b6f4" providerId="LiveId" clId="{87DC3CF6-74A4-41CC-ACE3-FDE07F200180}"/>
    <pc:docChg chg="modSld">
      <pc:chgData name="Samantha Ryan" userId="28f21136ccc6b6f4" providerId="LiveId" clId="{87DC3CF6-74A4-41CC-ACE3-FDE07F200180}" dt="2024-08-10T09:48:12.377" v="0"/>
      <pc:docMkLst>
        <pc:docMk/>
      </pc:docMkLst>
      <pc:sldChg chg="addSp modSp">
        <pc:chgData name="Samantha Ryan" userId="28f21136ccc6b6f4" providerId="LiveId" clId="{87DC3CF6-74A4-41CC-ACE3-FDE07F200180}" dt="2024-08-10T09:48:12.377" v="0"/>
        <pc:sldMkLst>
          <pc:docMk/>
          <pc:sldMk cId="1377929013" sldId="256"/>
        </pc:sldMkLst>
        <pc:spChg chg="add mod">
          <ac:chgData name="Samantha Ryan" userId="28f21136ccc6b6f4" providerId="LiveId" clId="{87DC3CF6-74A4-41CC-ACE3-FDE07F200180}" dt="2024-08-10T09:48:12.377" v="0"/>
          <ac:spMkLst>
            <pc:docMk/>
            <pc:sldMk cId="1377929013" sldId="256"/>
            <ac:spMk id="4" creationId="{2217EEBF-B21A-2D5E-61DF-91A296C3B92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1B1222-4735-4F16-B25C-1991FDB0335D}" type="datetimeFigureOut">
              <a:rPr lang="en-GB" smtClean="0"/>
              <a:t>10/08/2024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4D874D-E96F-4920-8ED7-71AB3958E6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07885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AE9E2A-DA9B-47EA-9DE6-AEFB9D2A26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EFFB08-2F58-48AF-9804-C75827181D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CED511-5655-47F6-BCAF-FE1F5B7B43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5D165-DC25-4C71-B61F-6E76898CF897}" type="datetimeFigureOut">
              <a:rPr lang="en-GB" smtClean="0"/>
              <a:t>10/08/2024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564008-29D3-4BAF-9845-B83A313476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BD1610-E6AC-4182-93AC-24E335FD2F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2DAC2-4881-4F14-BA4D-B68C0C5244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1458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854153-90D1-4277-8873-7D8E3C900B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8CD5C9-4577-4D09-A2AA-3B9C43B73A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0EE22C-B91C-435B-8E29-2A4BAFC52F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5D165-DC25-4C71-B61F-6E76898CF897}" type="datetimeFigureOut">
              <a:rPr lang="en-GB" smtClean="0"/>
              <a:t>10/08/2024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58B47F-CB61-45A6-AD44-764D6B314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E7016A-EF26-4A87-9608-74AA967026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2DAC2-4881-4F14-BA4D-B68C0C5244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81455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3C76A9-2074-4091-A0E2-7C2455CCEB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872E83-0EB0-4754-93B7-0B40CE1748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AEB18F-C4B9-4816-B537-C4B448C1E2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5D165-DC25-4C71-B61F-6E76898CF897}" type="datetimeFigureOut">
              <a:rPr lang="en-GB" smtClean="0"/>
              <a:t>10/08/2024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6FCC18-C4A9-4D72-8F3F-1AA58EC863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C9BDDB-ED9E-4B25-A0A5-3581C7B2C5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2DAC2-4881-4F14-BA4D-B68C0C5244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42046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0342E6-76ED-4E91-BD74-698B97734C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2DC645-DAFC-46E6-BE4D-65A9F069F1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AEF0C1-3142-491F-89A2-A13C5C2C06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A5D0F2-D25E-4FDE-9A4F-95AE860B8D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5D165-DC25-4C71-B61F-6E76898CF897}" type="datetimeFigureOut">
              <a:rPr lang="en-GB" smtClean="0"/>
              <a:t>10/08/2024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49B526-E715-4D80-BF44-74BEC86230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A4D049-A671-4733-B2ED-25EF10F7E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2DAC2-4881-4F14-BA4D-B68C0C5244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07397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F3AEEB-025E-456A-AC3A-1895BB380D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D23DB2-64DC-4E8E-A35A-8F2C9C3430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CEE4CE2-6B24-40EC-A49F-2112D5317E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D392CC1-A8DD-4159-99AF-C6C14330EB7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AE72861-FD20-4CE8-931A-40EF02B1043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0A46248-E829-44CC-96A2-6A78364DBB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5D165-DC25-4C71-B61F-6E76898CF897}" type="datetimeFigureOut">
              <a:rPr lang="en-GB" smtClean="0"/>
              <a:t>10/08/2024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6447D28-7A0E-4AF7-B60C-D9A74EC8CB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4B7B212-3968-4450-AA1E-B550ED55FF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2DAC2-4881-4F14-BA4D-B68C0C5244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68557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D866CB-996C-4585-BE84-827E5A4F76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EDA7F0D-774E-4463-9D8D-E6D2C0BC9A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5D165-DC25-4C71-B61F-6E76898CF897}" type="datetimeFigureOut">
              <a:rPr lang="en-GB" smtClean="0"/>
              <a:t>10/08/2024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A6A14DA-BFCE-4E4C-832A-627AB3E14E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08E7300-8D6F-42D6-95DF-9895DAFE17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2DAC2-4881-4F14-BA4D-B68C0C5244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76690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BD1B9A-BE58-419C-B848-A7EFF13001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5D165-DC25-4C71-B61F-6E76898CF897}" type="datetimeFigureOut">
              <a:rPr lang="en-GB" smtClean="0"/>
              <a:t>10/08/2024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4FD9157-87B3-49CB-9534-C704EBD181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E7C2B3-FDED-44E6-80C2-294456E739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2DAC2-4881-4F14-BA4D-B68C0C5244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44858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8A6B05-B9F3-468D-9A52-88F5CF5D40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395F14-2CEF-4DE7-9E2C-30BC6DB7AE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631316-3885-448C-8EBE-7BDE2F3CEA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8731D01-AC0F-4F86-AEF9-E8406C5B06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5D165-DC25-4C71-B61F-6E76898CF897}" type="datetimeFigureOut">
              <a:rPr lang="en-GB" smtClean="0"/>
              <a:t>10/08/2024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D6383E-F895-4470-A2BD-5CD9669B3E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A8933E-917E-4A2D-82DC-83787D9490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2DAC2-4881-4F14-BA4D-B68C0C5244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35828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9EFBDB-10F6-4E2D-A7A1-9ED06037B3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CB8D28D-339C-4451-A695-165FCF69458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D09D98-3725-454D-9AD4-B931ED94B5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84FF59-3E7E-4C44-85CD-F70C53E764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5D165-DC25-4C71-B61F-6E76898CF897}" type="datetimeFigureOut">
              <a:rPr lang="en-GB" smtClean="0"/>
              <a:t>10/08/2024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575367-5E55-4C47-8BA9-C9D955E6B6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37652A-CFFA-4B11-AD74-53D4A4EAB7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2DAC2-4881-4F14-BA4D-B68C0C5244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01752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A45D75-4EFB-498C-8EB5-F79DE2F665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741BB97-3B1D-4369-A884-ADA389882E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437136-CDCB-4F75-B66D-4F9A51B7DE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5D165-DC25-4C71-B61F-6E76898CF897}" type="datetimeFigureOut">
              <a:rPr lang="en-GB" smtClean="0"/>
              <a:t>10/08/2024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49A7D5-4777-4468-B1A1-CB149BEB5F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72B6DD-EEF3-49AA-AD64-D9A6BBEEF4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2DAC2-4881-4F14-BA4D-B68C0C5244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42300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B622D69-D3E5-41A6-9E64-D5C52D6B121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6400CAE-23A0-4A6E-A306-38D1E486E5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33DA39-7A1D-49B7-8AB8-BB12EA063F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5D165-DC25-4C71-B61F-6E76898CF897}" type="datetimeFigureOut">
              <a:rPr lang="en-GB" smtClean="0"/>
              <a:t>10/08/2024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C66C69-F8D5-4BB7-B165-B8366214E8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FF1D57-3763-4FF3-A2DC-4AA787D01C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2DAC2-4881-4F14-BA4D-B68C0C5244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41933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B353251-6E4F-4EFE-8CC0-208B7D805A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0C217F-644F-49A1-AD0D-8D955B6BD2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06C0CF-71B3-4C12-8141-295BE5A555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55D165-DC25-4C71-B61F-6E76898CF897}" type="datetimeFigureOut">
              <a:rPr lang="en-GB" smtClean="0"/>
              <a:t>10/08/2024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1C9FBD-FF71-4BB0-9603-827F6FEA940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D2DA4C-1F31-49E2-8CA3-67D48A1D26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22DAC2-4881-4F14-BA4D-B68C0C5244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72932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63C49D5-2570-5CCB-3025-B8194F78FD8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3" t="23114" b="11457"/>
          <a:stretch/>
        </p:blipFill>
        <p:spPr>
          <a:xfrm>
            <a:off x="176168" y="184557"/>
            <a:ext cx="2348127" cy="597867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2F21F888-2588-45B1-A199-DDD177953514}"/>
              </a:ext>
            </a:extLst>
          </p:cNvPr>
          <p:cNvSpPr/>
          <p:nvPr/>
        </p:nvSpPr>
        <p:spPr>
          <a:xfrm>
            <a:off x="4193826" y="144791"/>
            <a:ext cx="5196937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0" cap="none" spc="0" dirty="0">
                <a:ln w="0"/>
                <a:solidFill>
                  <a:srgbClr val="15C2FF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SEN PSG GUIDES – EHCP TIMELINE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EC8222FB-EC26-4EEA-ABAE-CFB53EB582F7}"/>
              </a:ext>
            </a:extLst>
          </p:cNvPr>
          <p:cNvSpPr/>
          <p:nvPr/>
        </p:nvSpPr>
        <p:spPr>
          <a:xfrm>
            <a:off x="1990718" y="946011"/>
            <a:ext cx="2348127" cy="1043045"/>
          </a:xfrm>
          <a:prstGeom prst="roundRect">
            <a:avLst/>
          </a:prstGeom>
          <a:ln w="28575"/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/>
              <a:t>WEEKS 1 - 6</a:t>
            </a:r>
          </a:p>
          <a:p>
            <a:endParaRPr lang="en-GB" sz="800" dirty="0"/>
          </a:p>
          <a:p>
            <a:r>
              <a:rPr lang="en-GB" sz="1000" dirty="0"/>
              <a:t>Local authority are assessing whether they will agree to a needs assessment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31FA58B-BDF9-45DE-869C-6903ECD4A7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519" y="957396"/>
            <a:ext cx="1518718" cy="277798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15BFF36-CA64-4E3A-9F34-E51F6B4C05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3519" y="3941564"/>
            <a:ext cx="1518719" cy="2731879"/>
          </a:xfrm>
          <a:prstGeom prst="rect">
            <a:avLst/>
          </a:prstGeom>
        </p:spPr>
      </p:pic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3247D314-A0AA-4816-B1DF-3ACB621D9155}"/>
              </a:ext>
            </a:extLst>
          </p:cNvPr>
          <p:cNvSpPr/>
          <p:nvPr/>
        </p:nvSpPr>
        <p:spPr>
          <a:xfrm>
            <a:off x="4557325" y="946011"/>
            <a:ext cx="2348127" cy="1043045"/>
          </a:xfrm>
          <a:prstGeom prst="roundRect">
            <a:avLst/>
          </a:prstGeom>
          <a:ln w="28575"/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/>
              <a:t>WEEKS 7 - 12</a:t>
            </a:r>
          </a:p>
          <a:p>
            <a:endParaRPr lang="en-GB" sz="800" dirty="0"/>
          </a:p>
          <a:p>
            <a:r>
              <a:rPr lang="en-GB" sz="1000" dirty="0"/>
              <a:t>Information and assessments are being gathered</a:t>
            </a:r>
          </a:p>
          <a:p>
            <a:endParaRPr lang="en-GB" sz="1200" dirty="0"/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1573FE0D-95D7-4517-B9E9-7532689F8174}"/>
              </a:ext>
            </a:extLst>
          </p:cNvPr>
          <p:cNvSpPr/>
          <p:nvPr/>
        </p:nvSpPr>
        <p:spPr>
          <a:xfrm>
            <a:off x="7123932" y="946011"/>
            <a:ext cx="2348127" cy="1043045"/>
          </a:xfrm>
          <a:prstGeom prst="roundRect">
            <a:avLst/>
          </a:prstGeom>
          <a:ln w="28575"/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/>
              <a:t>WEEKS 13-16</a:t>
            </a:r>
          </a:p>
          <a:p>
            <a:endParaRPr lang="en-GB" sz="800" dirty="0"/>
          </a:p>
          <a:p>
            <a:r>
              <a:rPr lang="en-GB" sz="1000" dirty="0"/>
              <a:t>Draft EHCP is drafted and reviewed by parents</a:t>
            </a:r>
          </a:p>
          <a:p>
            <a:endParaRPr lang="en-GB" sz="1200" dirty="0"/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E5062B15-AF32-4C3E-8953-57D52D2A29B5}"/>
              </a:ext>
            </a:extLst>
          </p:cNvPr>
          <p:cNvSpPr/>
          <p:nvPr/>
        </p:nvSpPr>
        <p:spPr>
          <a:xfrm>
            <a:off x="9690539" y="946011"/>
            <a:ext cx="2348127" cy="1043045"/>
          </a:xfrm>
          <a:prstGeom prst="roundRect">
            <a:avLst/>
          </a:prstGeom>
          <a:ln w="28575"/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/>
              <a:t>WEEKS 17-20</a:t>
            </a:r>
          </a:p>
          <a:p>
            <a:endParaRPr lang="en-GB" sz="800" dirty="0"/>
          </a:p>
          <a:p>
            <a:r>
              <a:rPr lang="en-GB" sz="1000" dirty="0"/>
              <a:t>Final EHCP plan is being written</a:t>
            </a:r>
          </a:p>
          <a:p>
            <a:endParaRPr lang="en-GB" sz="1200" dirty="0"/>
          </a:p>
          <a:p>
            <a:endParaRPr lang="en-GB" sz="1200" dirty="0"/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0052C5E0-7AE4-4DBE-A9E3-137EE4AB4B9B}"/>
              </a:ext>
            </a:extLst>
          </p:cNvPr>
          <p:cNvSpPr/>
          <p:nvPr/>
        </p:nvSpPr>
        <p:spPr>
          <a:xfrm>
            <a:off x="1990716" y="2174083"/>
            <a:ext cx="2348127" cy="2539319"/>
          </a:xfrm>
          <a:prstGeom prst="roundRect">
            <a:avLst/>
          </a:prstGeom>
          <a:ln w="28575"/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dirty="0"/>
              <a:t>Parent or school makes the request for a EHC needs assessment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dirty="0"/>
              <a:t>Notification will be received to sign in to Citizen Portal to submit additional information / parent views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dirty="0"/>
              <a:t>The LA will hold a SEND panel to review EHC needs assessment requests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b="1" dirty="0"/>
              <a:t>Within 6 weeks, the LA must respond to confirm their decision</a:t>
            </a: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CD1AB7E3-278B-4ADF-B924-0BA4F3A551C0}"/>
              </a:ext>
            </a:extLst>
          </p:cNvPr>
          <p:cNvSpPr/>
          <p:nvPr/>
        </p:nvSpPr>
        <p:spPr>
          <a:xfrm>
            <a:off x="4557325" y="2174083"/>
            <a:ext cx="2348127" cy="2539319"/>
          </a:xfrm>
          <a:prstGeom prst="roundRect">
            <a:avLst/>
          </a:prstGeom>
          <a:ln w="28575"/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1100" dirty="0"/>
              <a:t>LA must gather information from:</a:t>
            </a:r>
          </a:p>
          <a:p>
            <a:pPr marL="171450" indent="-171450">
              <a:buFontTx/>
              <a:buChar char="-"/>
            </a:pPr>
            <a:r>
              <a:rPr lang="en-GB" sz="1100" dirty="0"/>
              <a:t>You as the child’s parent</a:t>
            </a:r>
          </a:p>
          <a:p>
            <a:pPr marL="171450" indent="-171450">
              <a:buFontTx/>
              <a:buChar char="-"/>
            </a:pPr>
            <a:r>
              <a:rPr lang="en-GB" sz="1100" dirty="0"/>
              <a:t>Headteacher / SENCO</a:t>
            </a:r>
          </a:p>
          <a:p>
            <a:pPr marL="171450" indent="-171450">
              <a:buFontTx/>
              <a:buChar char="-"/>
            </a:pPr>
            <a:r>
              <a:rPr lang="en-GB" sz="1100" dirty="0"/>
              <a:t>Health care professionals</a:t>
            </a:r>
          </a:p>
          <a:p>
            <a:pPr marL="171450" indent="-171450">
              <a:buFontTx/>
              <a:buChar char="-"/>
            </a:pPr>
            <a:r>
              <a:rPr lang="en-GB" sz="1100" dirty="0"/>
              <a:t>Educational psychologist</a:t>
            </a:r>
          </a:p>
          <a:p>
            <a:pPr marL="171450" indent="-171450">
              <a:buFontTx/>
              <a:buChar char="-"/>
            </a:pPr>
            <a:r>
              <a:rPr lang="en-GB" sz="1100" dirty="0"/>
              <a:t>Social care</a:t>
            </a:r>
          </a:p>
          <a:p>
            <a:pPr marL="171450" indent="-171450">
              <a:buFontTx/>
              <a:buChar char="-"/>
            </a:pPr>
            <a:r>
              <a:rPr lang="en-GB" sz="1100" dirty="0"/>
              <a:t>Any person you reasonably request</a:t>
            </a:r>
          </a:p>
          <a:p>
            <a:r>
              <a:rPr lang="en-GB" sz="1100" dirty="0"/>
              <a:t>Those contacted have 6 weeks to respond.</a:t>
            </a:r>
          </a:p>
          <a:p>
            <a:r>
              <a:rPr lang="en-GB" sz="1100" b="1" dirty="0"/>
              <a:t>A decision must be reached by week 12</a:t>
            </a:r>
          </a:p>
          <a:p>
            <a:endParaRPr lang="en-GB" sz="1100" dirty="0"/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348E5D12-7D08-4F47-B2F9-4582DA90CED9}"/>
              </a:ext>
            </a:extLst>
          </p:cNvPr>
          <p:cNvSpPr/>
          <p:nvPr/>
        </p:nvSpPr>
        <p:spPr>
          <a:xfrm>
            <a:off x="1990717" y="4898429"/>
            <a:ext cx="2348127" cy="1743807"/>
          </a:xfrm>
          <a:prstGeom prst="roundRect">
            <a:avLst/>
          </a:prstGeom>
          <a:ln w="28575"/>
          <a:effectLst>
            <a:glow rad="101600">
              <a:srgbClr val="FF0000">
                <a:alpha val="40000"/>
              </a:srgb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1600" b="1" dirty="0"/>
              <a:t>EHC NA DECLINED?</a:t>
            </a:r>
          </a:p>
          <a:p>
            <a:endParaRPr lang="en-GB" sz="8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dirty="0"/>
              <a:t>Log your request for mediation within 2 months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dirty="0"/>
              <a:t>A mediation date must then be set within 30 days unless there are extenuating circumstances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1100" dirty="0"/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59D7AD1E-417B-45B2-A70A-94CFFAF0E7F9}"/>
              </a:ext>
            </a:extLst>
          </p:cNvPr>
          <p:cNvSpPr/>
          <p:nvPr/>
        </p:nvSpPr>
        <p:spPr>
          <a:xfrm>
            <a:off x="4557325" y="4898429"/>
            <a:ext cx="2348127" cy="1743807"/>
          </a:xfrm>
          <a:prstGeom prst="roundRect">
            <a:avLst/>
          </a:prstGeom>
          <a:ln w="28575"/>
          <a:effectLst>
            <a:glow rad="101600">
              <a:srgbClr val="FF0000">
                <a:alpha val="40000"/>
              </a:srgb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1600" b="1" dirty="0"/>
              <a:t>EHCP DECLINED?</a:t>
            </a:r>
          </a:p>
          <a:p>
            <a:endParaRPr lang="en-GB" sz="8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dirty="0"/>
              <a:t>You must send your appeal form to the SEND Tribunal within 2 months</a:t>
            </a:r>
          </a:p>
          <a:p>
            <a:endParaRPr lang="en-GB" sz="1100" dirty="0"/>
          </a:p>
          <a:p>
            <a:endParaRPr lang="en-GB" sz="1100" dirty="0"/>
          </a:p>
          <a:p>
            <a:endParaRPr lang="en-GB" sz="1100" dirty="0"/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78FABBBA-D506-4187-93A6-770D4B7D669E}"/>
              </a:ext>
            </a:extLst>
          </p:cNvPr>
          <p:cNvSpPr/>
          <p:nvPr/>
        </p:nvSpPr>
        <p:spPr>
          <a:xfrm>
            <a:off x="7123931" y="2174083"/>
            <a:ext cx="2348127" cy="2539319"/>
          </a:xfrm>
          <a:prstGeom prst="roundRect">
            <a:avLst/>
          </a:prstGeom>
          <a:ln w="28575"/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b="1" dirty="0"/>
              <a:t>A draft version of the plan must be issued by week 14</a:t>
            </a:r>
            <a:endParaRPr lang="en-GB" sz="11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dirty="0"/>
              <a:t>A copy should be sent to all those who contributed to the needs assessment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b="1" dirty="0"/>
              <a:t>Parents have 15 days </a:t>
            </a:r>
            <a:r>
              <a:rPr lang="en-GB" sz="1100" dirty="0"/>
              <a:t>to respond with comments / changes, name a type / specific school and request a meeting to discuss the draft with the LA</a:t>
            </a: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C6E0D96D-FFAA-4020-83FA-A584D2E349F5}"/>
              </a:ext>
            </a:extLst>
          </p:cNvPr>
          <p:cNvSpPr/>
          <p:nvPr/>
        </p:nvSpPr>
        <p:spPr>
          <a:xfrm>
            <a:off x="7123931" y="4898429"/>
            <a:ext cx="2348127" cy="1743807"/>
          </a:xfrm>
          <a:prstGeom prst="roundRect">
            <a:avLst/>
          </a:prstGeom>
          <a:ln w="28575"/>
          <a:effectLst>
            <a:glow rad="101600">
              <a:srgbClr val="FF0000">
                <a:alpha val="40000"/>
              </a:srgb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1600" b="1" dirty="0"/>
              <a:t>NO DRAFT AT WK14?</a:t>
            </a:r>
          </a:p>
          <a:p>
            <a:endParaRPr lang="en-GB" sz="8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/>
              <a:t>If you have not received the draft by week 14, send in a complaint</a:t>
            </a:r>
          </a:p>
          <a:p>
            <a:endParaRPr lang="en-GB" sz="1200" dirty="0"/>
          </a:p>
          <a:p>
            <a:endParaRPr lang="en-GB" sz="1200" dirty="0"/>
          </a:p>
          <a:p>
            <a:endParaRPr lang="en-GB" sz="1200" dirty="0"/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EBF9086F-0558-45E2-BA07-BEE8410AE8E8}"/>
              </a:ext>
            </a:extLst>
          </p:cNvPr>
          <p:cNvSpPr/>
          <p:nvPr/>
        </p:nvSpPr>
        <p:spPr>
          <a:xfrm>
            <a:off x="9690539" y="2177337"/>
            <a:ext cx="2348127" cy="2536065"/>
          </a:xfrm>
          <a:prstGeom prst="roundRect">
            <a:avLst/>
          </a:prstGeom>
          <a:ln w="28575"/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dirty="0"/>
              <a:t>The LA must consult with the school you have named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dirty="0"/>
              <a:t>LA should make amendments to the draft plan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b="1" dirty="0"/>
              <a:t>The final EHCP must be issued by week 20</a:t>
            </a:r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969C0A6E-6207-41FD-B4F1-EEEAA738BC84}"/>
              </a:ext>
            </a:extLst>
          </p:cNvPr>
          <p:cNvSpPr/>
          <p:nvPr/>
        </p:nvSpPr>
        <p:spPr>
          <a:xfrm>
            <a:off x="9690539" y="4898429"/>
            <a:ext cx="2348127" cy="1743807"/>
          </a:xfrm>
          <a:prstGeom prst="roundRect">
            <a:avLst/>
          </a:prstGeom>
          <a:ln w="28575"/>
          <a:effectLst>
            <a:glow rad="101600">
              <a:srgbClr val="FF0000">
                <a:alpha val="40000"/>
              </a:srgb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1600" b="1" dirty="0"/>
              <a:t>FINAL EHCP ISSUES?</a:t>
            </a:r>
          </a:p>
          <a:p>
            <a:endParaRPr lang="en-GB" sz="8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/>
              <a:t>You can appeal to SEND Tribunal if you have issues with the description of SEN, the provision named or the type of school named.</a:t>
            </a:r>
          </a:p>
          <a:p>
            <a:endParaRPr lang="en-GB" sz="12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217EEBF-B21A-2D5E-61DF-91A296C3B928}"/>
              </a:ext>
            </a:extLst>
          </p:cNvPr>
          <p:cNvSpPr txBox="1"/>
          <p:nvPr/>
        </p:nvSpPr>
        <p:spPr>
          <a:xfrm>
            <a:off x="10542659" y="85423"/>
            <a:ext cx="208517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/>
              <a:t>© 2024 SEN Parent Support Group</a:t>
            </a:r>
          </a:p>
        </p:txBody>
      </p:sp>
    </p:spTree>
    <p:extLst>
      <p:ext uri="{BB962C8B-B14F-4D97-AF65-F5344CB8AC3E}">
        <p14:creationId xmlns:p14="http://schemas.microsoft.com/office/powerpoint/2010/main" val="13779290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499</TotalTime>
  <Words>325</Words>
  <Application>Microsoft Office PowerPoint</Application>
  <PresentationFormat>Widescreen</PresentationFormat>
  <Paragraphs>48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Ryan, Samantha</dc:creator>
  <cp:lastModifiedBy>Samantha Ryan</cp:lastModifiedBy>
  <cp:revision>33</cp:revision>
  <dcterms:created xsi:type="dcterms:W3CDTF">2024-04-28T08:05:14Z</dcterms:created>
  <dcterms:modified xsi:type="dcterms:W3CDTF">2024-08-10T09:48:21Z</dcterms:modified>
</cp:coreProperties>
</file>