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C3F44-956D-4414-8F1A-4E6F0C61B643}" v="1" dt="2024-08-23T12:04:54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yan" userId="28f21136ccc6b6f4" providerId="LiveId" clId="{042C3F44-956D-4414-8F1A-4E6F0C61B643}"/>
    <pc:docChg chg="modSld">
      <pc:chgData name="Samantha Ryan" userId="28f21136ccc6b6f4" providerId="LiveId" clId="{042C3F44-956D-4414-8F1A-4E6F0C61B643}" dt="2024-08-23T12:04:58.729" v="1" actId="1076"/>
      <pc:docMkLst>
        <pc:docMk/>
      </pc:docMkLst>
      <pc:sldChg chg="addSp modSp mod">
        <pc:chgData name="Samantha Ryan" userId="28f21136ccc6b6f4" providerId="LiveId" clId="{042C3F44-956D-4414-8F1A-4E6F0C61B643}" dt="2024-08-23T12:04:58.729" v="1" actId="1076"/>
        <pc:sldMkLst>
          <pc:docMk/>
          <pc:sldMk cId="376746135" sldId="256"/>
        </pc:sldMkLst>
        <pc:spChg chg="add mod">
          <ac:chgData name="Samantha Ryan" userId="28f21136ccc6b6f4" providerId="LiveId" clId="{042C3F44-956D-4414-8F1A-4E6F0C61B643}" dt="2024-08-23T12:04:58.729" v="1" actId="1076"/>
          <ac:spMkLst>
            <pc:docMk/>
            <pc:sldMk cId="376746135" sldId="256"/>
            <ac:spMk id="2" creationId="{5BAD3FB8-7387-E349-D624-5ED5BE39D7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D5F0D-E062-43E4-8D20-FDC03A929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081BA-5049-436D-80CF-59582611A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B42F7-5EAA-437E-B6C0-32DE4FD3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1B00C-8969-4C93-A909-92BB3D66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33D57-BA14-40C3-8553-773CDD7B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5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7684C-DD26-4221-8A02-0EF36EA6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F0861-837C-4BD1-BD19-1D40F1948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ABAD6-05C6-4545-93A2-BE972E44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73069-1F23-4170-B4E4-D9A9DAF4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01432-BBE5-43A1-A589-D5B231C4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56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B404-AEC1-4D99-BA7D-6FAE30D04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90A2F-6A8D-4094-A2E5-B13A1375E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D1BAA-765D-421C-A0EC-7D9C769AE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D9B68-BF4A-46CD-897C-0F5FFD9F1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AFF11-E4A3-45F6-9C67-1A4E4ACA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17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9DFA8-4265-4A37-990C-7D33BE0E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322D8-013E-4F3A-B73B-72B7C0622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DA7FA-6CD1-4615-96ED-0E8ACFA19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3E4C-561C-4CE3-8E17-7736A4E8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A918-5462-47C9-87E4-EA1E6BBD0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022F6-16DE-4A75-A086-B99A3F34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47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E7C96-4898-417C-B951-0050C9B2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6EDAB-CD7C-4238-BE2A-DDF0CF20F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705442-C02A-4E63-8B66-CD8F476C0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E1DE6-018D-4699-BB35-2D6870D59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63AF0-9FDC-41A1-A10E-2B31F9AD8F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8CFCBA-4707-4585-B037-B9B76886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2A91C-3820-4C21-8C00-CF4C2225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765499-2A93-4851-832B-72CCA292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00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57CD9-3525-4A82-A0D9-BFD6AAB9B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D1711-0FEE-44A9-AD59-591DBAAD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E4B98-036F-4480-B995-384B1BE7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3E110-30B6-4840-8062-07DB6704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29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3469C6-ABAD-4ACC-A11F-327790546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F38D7-0096-4714-9B29-F2F3C49C2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39329-CFC8-4EB7-AE3C-A2B3533C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9374-FC56-4FA9-9EB7-805910043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81177-8989-4778-8FFA-9B6BEEA82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8A73F-A759-4380-9776-542A0F135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0FB32-C803-45E1-A02D-D03B9D90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CCE26-778B-436A-86D8-54EB219C6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1E5FF-B100-4B55-8E66-28149FB59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34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BC70-00C5-49EF-8577-696BC8D0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CCFF1E-01DD-491B-BF9A-320322D80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A14FD-40A2-4FCF-B4FC-5F88C6B09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A344D-19D5-4121-B615-EB3F9C74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DA5E9-88B3-4FDE-BB93-8DABFE75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D407E-44D7-4B07-95D1-BCA8C890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82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EDFB-AE81-43D4-938D-4B142868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3A54A-C50F-4956-82F5-B4644D60F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4E547-FC1D-4912-AEB6-3BC38A62E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A2423-9128-4F69-AB00-A6CB14EF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1EC74-B5E2-47A5-A816-F13B7F58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4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253A6-10C5-4A90-B0C7-3D13E2B845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4BF0A-C76A-4549-B624-3C5A78397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BEE40-4E48-4865-ADB8-C80812BD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9C397-3BBC-4A6B-8C67-0EA04B61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4D68B-E515-4570-A0A6-CB2B1528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30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E8F12C-221F-4D4D-A9DA-BFE2FF97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931F1-01A8-4FD4-93FF-ABF7D6079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430C7-22A3-481F-B22F-1449AC21E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01786-9905-426D-933B-ACA4ECBB4A36}" type="datetimeFigureOut">
              <a:rPr lang="en-GB" smtClean="0"/>
              <a:t>23/08/2024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BB1F9-EA05-4DA9-BB86-7CA699572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B3B59-8AB6-4635-892C-DF4F6D9E4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DD11D-4D4B-44CD-967E-E72649DA0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11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psea.org.uk/Handlers/Download.ashx?IDMF=afd8d11f-5f75-44e0-8f90-e2e7385e55f0" TargetMode="External"/><Relationship Id="rId3" Type="http://schemas.openxmlformats.org/officeDocument/2006/relationships/hyperlink" Target="https://www.ipsea.org.uk/refusal-to-assess-appeals" TargetMode="External"/><Relationship Id="rId7" Type="http://schemas.openxmlformats.org/officeDocument/2006/relationships/hyperlink" Target="https://www.facebook.com/download/1385513515431684/SEN%20PSG%20What%20makes%20a%20good%20EHCP%20Plan%20v2.doc?av=1323807735&amp;eav=Afb6b4i4nNc5oi1SwmH45-LYypj2Q1dEMYBebOXDr9Zh3-BIPwhFmrcw1Ffzf05DqZI&amp;paipv=0&amp;hash=AcrfkteBXt83wMvfnWI&amp;__cft__%5b0%5d=AZVfzhmPMSBXRztzbe3c5r7DhH_7mZau75APG3_vt4EihWzhKCSxXtrqS5fxs5IdST49JhMbdh__KJPs-Sl61s0Jy81wn2_18R044ffiXrPRPkT4Ji58KHhBbHrL4jgXhl8ZQ0C7qX3WHLvxeDMaQPabyOzT0bl0ysJ0LwIPUwMQOOI0JMspXBgmHuz8x9NuS2dLFGcUXS7Tx4c8hZu4d2i-&amp;__tn__=H-R" TargetMode="External"/><Relationship Id="rId12" Type="http://schemas.openxmlformats.org/officeDocument/2006/relationships/hyperlink" Target="https://www.facebook.com/photo/?fbid=10232594946519144&amp;set=oa.447384027808996&amp;idorvanity=438202318539240&amp;__cft__%5b0%5d=AZU5-yUqBc0Swm-O6dav5arHdiUBaJxcQN5UaEc_QTShbiRGobH7UDzf8QzEsAk-UM7gY9PtmqIdnS1wrrLTdpAc-TZycCVKcwxFwMCAAqKrlDoSwINfccrN1GBCHZV8mTsyaBMMPvoe4bJtb2dCRuqMWHA0Rr9xL9a6nmT4aSSJJw&amp;__tn__=EH-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download/1169717697797407/EHCP%20Exemplar%20Guide%202017.pdf?av=1323807735&amp;eav=Afb6R2SxgbsLp3YFYkDWKtWR1ES2HwNWunNT_YFvZsKsowE0KXpFQK7lA9BKTlZ4PUc&amp;paipv=0&amp;hash=AcrSbIRGMrlegZ5jgM0&amp;__cft__%5b0%5d=AZVJbnr3oRzCQEHOzb1e1zK4f7rOBgMLQUatSXzQApYyGUnyxV9TJok4Xeco78TG1TZcpBWARnvXiZnlCW5NV3MTrmiWO1BU-Nwh5JbCRKJUSpL9rftvxI8zL7t-0t_rYkznqpqN5VY3NMFk0fv3OeQfZnRucO4h50NWiNW7WXQsrVZHVuosk_jgnhNrDpLfs3xWEZaxLuqlWBW0yn_aCEZA&amp;__tn__=H-R" TargetMode="External"/><Relationship Id="rId11" Type="http://schemas.openxmlformats.org/officeDocument/2006/relationships/hyperlink" Target="https://www.ipsea.org.uk/appealing-to-the-send-tribunal" TargetMode="External"/><Relationship Id="rId5" Type="http://schemas.openxmlformats.org/officeDocument/2006/relationships/hyperlink" Target="https://www.facebook.com/download/732830185624149/refusaltoissuepack%20ipsea.pdf?av=1323807735&amp;eav=AfZZcJQE39vnAJNBcJzk7ToHgVxi_ezRoqAjegCXA4nRfypF4CjLzrdAGBuezfK2bl0&amp;paipv=0&amp;hash=Acoqa47kIl8o4paIOJ8&amp;__cft__%5b0%5d=AZUKqvZsQRst8cpBAF_d2ybd9PgPFHnCkzqL8aO7WFUhtPFvIKf8q3HX52psn3tocOE8RQPlC3x_ut0QJTUPZU0GzxWpETuH-QQRK7xdtTjRrNjNmep-lNjkeJDdktQkX74jbR4Cqd6N31d5TN-o_hO6Aog4BiCvdvJPEdWhFGyGhUUNkM1sq9xhijU5h3ivPbcwtxqUI_K1Fh80wcV0oAbl&amp;__tn__=H-R" TargetMode="External"/><Relationship Id="rId10" Type="http://schemas.openxmlformats.org/officeDocument/2006/relationships/hyperlink" Target="https://www.ipsea.org.uk/enforcing-your-ehc-plan" TargetMode="External"/><Relationship Id="rId4" Type="http://schemas.openxmlformats.org/officeDocument/2006/relationships/hyperlink" Target="https://www.facebook.com/download/917253693456734/What-it-is-to-be-me%20%283%29.docx?av=1323807735&amp;eav=Afa7d9_wtr2AiI9kbZKuRqpKOe48aoahIpCYMohEA9q_vRWM0qHoeAjSNJLuBhldmt8&amp;paipv=0&amp;hash=AcqeZrjzVR4--YlU63Y&amp;__cft__%5b0%5d=AZXFfRwLCL8mgAtZLuT2fNfKS0UTJN7XFQR3LjchP0w6noMLzrxOivfef2EuszPostjS7jRJbCdLt0euT36BNOXGi5td_0z6sZzP2fDBypMmFZ4Dpf7G7NTU9Q3f2zaCgVr4CL_vlXXyeMc3woD04lC5zVd83LWHXuNXduLzLj5FghygoiCPyZNOAecF0on4OfFOHONIx3_zRT1E1EA7F1Mh&amp;__tn__=H-R" TargetMode="External"/><Relationship Id="rId9" Type="http://schemas.openxmlformats.org/officeDocument/2006/relationships/hyperlink" Target="https://www.ipsea.org.uk/what-to-do-when-you-receive-your-draft-ehc-pl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103724-02FE-4779-A8DB-594796E19E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23114" b="11457"/>
          <a:stretch/>
        </p:blipFill>
        <p:spPr>
          <a:xfrm>
            <a:off x="223302" y="212838"/>
            <a:ext cx="2829435" cy="7204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81F018-26E7-47F5-A2F3-803321837A3A}"/>
              </a:ext>
            </a:extLst>
          </p:cNvPr>
          <p:cNvSpPr/>
          <p:nvPr/>
        </p:nvSpPr>
        <p:spPr>
          <a:xfrm>
            <a:off x="3931418" y="311435"/>
            <a:ext cx="66170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15C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WHAT TO DO DURING THE EHCP PROCESS …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48A9CC1-CC5A-4D54-B2E4-883C7B5D7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02" y="1201446"/>
            <a:ext cx="11682752" cy="646331"/>
          </a:xfrm>
          <a:prstGeom prst="rect">
            <a:avLst/>
          </a:prstGeom>
          <a:ln w="19050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+mn-lt"/>
              </a:rPr>
              <a:t>The wait can seem endless and it feels like you are in a limbo land as you wait for the process to complete. Here’s some ideas of what you could be doing to prepare through each stage…  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63D208-5F7E-4AF9-BE93-B199774D0DDA}"/>
              </a:ext>
            </a:extLst>
          </p:cNvPr>
          <p:cNvSpPr/>
          <p:nvPr/>
        </p:nvSpPr>
        <p:spPr>
          <a:xfrm>
            <a:off x="223302" y="2092893"/>
            <a:ext cx="2715135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1 - 6</a:t>
            </a:r>
          </a:p>
          <a:p>
            <a:endParaRPr lang="en-GB" sz="800" dirty="0"/>
          </a:p>
          <a:p>
            <a:r>
              <a:rPr lang="en-GB" sz="1400" dirty="0"/>
              <a:t>Waiting for the decision to assess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F18E5E5-EB1D-42B0-B3CD-3A2027DA2DD4}"/>
              </a:ext>
            </a:extLst>
          </p:cNvPr>
          <p:cNvSpPr/>
          <p:nvPr/>
        </p:nvSpPr>
        <p:spPr>
          <a:xfrm>
            <a:off x="3238675" y="2092892"/>
            <a:ext cx="2715135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7 - 12</a:t>
            </a:r>
          </a:p>
          <a:p>
            <a:endParaRPr lang="en-GB" sz="800" dirty="0"/>
          </a:p>
          <a:p>
            <a:r>
              <a:rPr lang="en-GB" sz="1400" dirty="0"/>
              <a:t>Information and assessments are being gathered</a:t>
            </a:r>
          </a:p>
          <a:p>
            <a:endParaRPr lang="en-GB" sz="12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5AFBAF6-0A7B-438C-B7C1-7EC7E60879E1}"/>
              </a:ext>
            </a:extLst>
          </p:cNvPr>
          <p:cNvSpPr/>
          <p:nvPr/>
        </p:nvSpPr>
        <p:spPr>
          <a:xfrm>
            <a:off x="6238192" y="2092892"/>
            <a:ext cx="2715135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13-16</a:t>
            </a:r>
          </a:p>
          <a:p>
            <a:endParaRPr lang="en-GB" sz="800" dirty="0"/>
          </a:p>
          <a:p>
            <a:r>
              <a:rPr lang="en-GB" sz="1400" dirty="0"/>
              <a:t>Draft EHCP is being prepared</a:t>
            </a:r>
          </a:p>
          <a:p>
            <a:endParaRPr lang="en-GB" sz="12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BC1B94C-2E9B-465C-86FB-8407EB55962C}"/>
              </a:ext>
            </a:extLst>
          </p:cNvPr>
          <p:cNvSpPr/>
          <p:nvPr/>
        </p:nvSpPr>
        <p:spPr>
          <a:xfrm>
            <a:off x="9190919" y="2098280"/>
            <a:ext cx="2715135" cy="1043045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WEEKS 17-20</a:t>
            </a:r>
          </a:p>
          <a:p>
            <a:endParaRPr lang="en-GB" sz="800" dirty="0"/>
          </a:p>
          <a:p>
            <a:r>
              <a:rPr lang="en-GB" sz="1400" dirty="0"/>
              <a:t>Final EHCP plan is being written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AD1E083-FB43-4E9D-AE96-4F2D81536B0C}"/>
              </a:ext>
            </a:extLst>
          </p:cNvPr>
          <p:cNvSpPr/>
          <p:nvPr/>
        </p:nvSpPr>
        <p:spPr>
          <a:xfrm>
            <a:off x="223302" y="3381054"/>
            <a:ext cx="2715135" cy="3283698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Many requests are being rejected first time – prepare yourself.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Understand your </a:t>
            </a:r>
            <a:r>
              <a:rPr lang="en-GB" sz="1200" dirty="0">
                <a:hlinkClick r:id="rId3"/>
              </a:rPr>
              <a:t>right to appeal</a:t>
            </a:r>
            <a:r>
              <a:rPr lang="en-GB" sz="1200" dirty="0"/>
              <a:t> if the needs assessment is declined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Start to gather ‘voice of your child’ using the </a:t>
            </a:r>
            <a:r>
              <a:rPr lang="en-GB" sz="1200" dirty="0">
                <a:hlinkClick r:id="rId4"/>
              </a:rPr>
              <a:t>What it is to be me template</a:t>
            </a: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Start to research what provision you want for your child. If you have a named setting you want, gather evidence and reasons why it is most suited.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3F8C651-8392-4208-ADDD-DAC89946803C}"/>
              </a:ext>
            </a:extLst>
          </p:cNvPr>
          <p:cNvSpPr/>
          <p:nvPr/>
        </p:nvSpPr>
        <p:spPr>
          <a:xfrm>
            <a:off x="3238675" y="3381053"/>
            <a:ext cx="2715135" cy="3283698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Read </a:t>
            </a:r>
            <a:r>
              <a:rPr lang="en-GB" sz="1200" dirty="0">
                <a:hlinkClick r:id="rId5"/>
              </a:rPr>
              <a:t>Refusal to issue pack </a:t>
            </a:r>
            <a:r>
              <a:rPr lang="en-GB" sz="1200" dirty="0"/>
              <a:t>so you know your rights in case EHCP is declined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Read </a:t>
            </a:r>
            <a:r>
              <a:rPr lang="en-GB" sz="1200" dirty="0">
                <a:hlinkClick r:id="rId6"/>
              </a:rPr>
              <a:t>EHCP Exemplar Guide 2017 </a:t>
            </a:r>
            <a:r>
              <a:rPr lang="en-GB" sz="1200" dirty="0"/>
              <a:t>to understand best practice for EHCP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Read </a:t>
            </a:r>
            <a:r>
              <a:rPr lang="en-GB" sz="1200" dirty="0">
                <a:hlinkClick r:id="rId7"/>
              </a:rPr>
              <a:t>What makes a good EHCP plan </a:t>
            </a:r>
            <a:r>
              <a:rPr lang="en-GB" sz="1200" dirty="0"/>
              <a:t>so you can be clear on what you want in your plan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FC59DCD-D413-48E9-AFB6-12B94125AFE7}"/>
              </a:ext>
            </a:extLst>
          </p:cNvPr>
          <p:cNvSpPr/>
          <p:nvPr/>
        </p:nvSpPr>
        <p:spPr>
          <a:xfrm>
            <a:off x="6254048" y="3381053"/>
            <a:ext cx="2715135" cy="3283698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Read the </a:t>
            </a:r>
            <a:r>
              <a:rPr lang="en-GB" sz="1200" dirty="0">
                <a:hlinkClick r:id="rId8"/>
              </a:rPr>
              <a:t>EHCP checklist </a:t>
            </a:r>
            <a:r>
              <a:rPr lang="en-GB" sz="1200" dirty="0"/>
              <a:t>to be prepared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Understand </a:t>
            </a:r>
            <a:r>
              <a:rPr lang="en-GB" sz="1200" dirty="0">
                <a:hlinkClick r:id="rId9"/>
              </a:rPr>
              <a:t>what you will need to do </a:t>
            </a:r>
            <a:r>
              <a:rPr lang="en-GB" sz="1200" dirty="0"/>
              <a:t>when you receive your draft EHCP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D11F0CE-A165-48D1-8768-383E2D802022}"/>
              </a:ext>
            </a:extLst>
          </p:cNvPr>
          <p:cNvSpPr/>
          <p:nvPr/>
        </p:nvSpPr>
        <p:spPr>
          <a:xfrm>
            <a:off x="9253565" y="3381052"/>
            <a:ext cx="2715135" cy="3283698"/>
          </a:xfrm>
          <a:prstGeom prst="roundRect">
            <a:avLst/>
          </a:prstGeom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Now’s the time to start learning about maintaining your plan in future: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>
                <a:hlinkClick r:id="rId10"/>
              </a:rPr>
              <a:t>Enforcing your EHCP</a:t>
            </a:r>
            <a:endParaRPr lang="en-GB" sz="1200" dirty="0"/>
          </a:p>
          <a:p>
            <a:pPr lvl="1"/>
            <a:endParaRPr lang="en-GB" sz="12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>
                <a:hlinkClick r:id="rId11"/>
              </a:rPr>
              <a:t>Appealing to the SEND Tribunal </a:t>
            </a:r>
            <a:r>
              <a:rPr lang="en-GB" sz="1200" dirty="0"/>
              <a:t>if you have any issues with your EHCP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/>
              <a:t>Understanding the </a:t>
            </a:r>
            <a:r>
              <a:rPr lang="en-GB" sz="1200" dirty="0">
                <a:hlinkClick r:id="rId12"/>
              </a:rPr>
              <a:t>Annual review timelines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BAD3FB8-7387-E349-D624-5ED5BE39D7E6}"/>
              </a:ext>
            </a:extLst>
          </p:cNvPr>
          <p:cNvSpPr txBox="1"/>
          <p:nvPr/>
        </p:nvSpPr>
        <p:spPr>
          <a:xfrm>
            <a:off x="10384580" y="162641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/>
              <a:t>© 2024 SEN Parent Support Group</a:t>
            </a:r>
          </a:p>
        </p:txBody>
      </p:sp>
    </p:spTree>
    <p:extLst>
      <p:ext uri="{BB962C8B-B14F-4D97-AF65-F5344CB8AC3E}">
        <p14:creationId xmlns:p14="http://schemas.microsoft.com/office/powerpoint/2010/main" val="376746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</TotalTime>
  <Words>257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Samantha</dc:creator>
  <cp:lastModifiedBy>Samantha Ryan</cp:lastModifiedBy>
  <cp:revision>23</cp:revision>
  <cp:lastPrinted>2024-05-10T11:39:24Z</cp:lastPrinted>
  <dcterms:created xsi:type="dcterms:W3CDTF">2024-05-05T09:36:06Z</dcterms:created>
  <dcterms:modified xsi:type="dcterms:W3CDTF">2024-08-23T12:04:59Z</dcterms:modified>
</cp:coreProperties>
</file>