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EE569-7183-4DEC-A0BD-4A2BCA18EAE3}" v="4" dt="2024-08-23T11:34:44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yan" userId="28f21136ccc6b6f4" providerId="LiveId" clId="{6E3EE569-7183-4DEC-A0BD-4A2BCA18EAE3}"/>
    <pc:docChg chg="custSel modSld">
      <pc:chgData name="Samantha Ryan" userId="28f21136ccc6b6f4" providerId="LiveId" clId="{6E3EE569-7183-4DEC-A0BD-4A2BCA18EAE3}" dt="2024-08-23T12:01:07.085" v="5" actId="478"/>
      <pc:docMkLst>
        <pc:docMk/>
      </pc:docMkLst>
      <pc:sldChg chg="addSp modSp">
        <pc:chgData name="Samantha Ryan" userId="28f21136ccc6b6f4" providerId="LiveId" clId="{6E3EE569-7183-4DEC-A0BD-4A2BCA18EAE3}" dt="2024-08-23T11:34:36.265" v="0"/>
        <pc:sldMkLst>
          <pc:docMk/>
          <pc:sldMk cId="2034162928" sldId="256"/>
        </pc:sldMkLst>
        <pc:spChg chg="add mod">
          <ac:chgData name="Samantha Ryan" userId="28f21136ccc6b6f4" providerId="LiveId" clId="{6E3EE569-7183-4DEC-A0BD-4A2BCA18EAE3}" dt="2024-08-23T11:34:36.265" v="0"/>
          <ac:spMkLst>
            <pc:docMk/>
            <pc:sldMk cId="2034162928" sldId="256"/>
            <ac:spMk id="3" creationId="{80228E5C-4DA5-D9EF-1623-906ABF600CB3}"/>
          </ac:spMkLst>
        </pc:spChg>
      </pc:sldChg>
      <pc:sldChg chg="addSp modSp">
        <pc:chgData name="Samantha Ryan" userId="28f21136ccc6b6f4" providerId="LiveId" clId="{6E3EE569-7183-4DEC-A0BD-4A2BCA18EAE3}" dt="2024-08-23T11:34:42.881" v="2"/>
        <pc:sldMkLst>
          <pc:docMk/>
          <pc:sldMk cId="1954939308" sldId="259"/>
        </pc:sldMkLst>
        <pc:spChg chg="add mod">
          <ac:chgData name="Samantha Ryan" userId="28f21136ccc6b6f4" providerId="LiveId" clId="{6E3EE569-7183-4DEC-A0BD-4A2BCA18EAE3}" dt="2024-08-23T11:34:42.881" v="2"/>
          <ac:spMkLst>
            <pc:docMk/>
            <pc:sldMk cId="1954939308" sldId="259"/>
            <ac:spMk id="3" creationId="{90DED506-9420-862B-00F0-D0A32CE1E0EA}"/>
          </ac:spMkLst>
        </pc:spChg>
      </pc:sldChg>
      <pc:sldChg chg="addSp delSp modSp mod">
        <pc:chgData name="Samantha Ryan" userId="28f21136ccc6b6f4" providerId="LiveId" clId="{6E3EE569-7183-4DEC-A0BD-4A2BCA18EAE3}" dt="2024-08-23T12:01:07.085" v="5" actId="478"/>
        <pc:sldMkLst>
          <pc:docMk/>
          <pc:sldMk cId="2224800400" sldId="261"/>
        </pc:sldMkLst>
        <pc:spChg chg="add mod">
          <ac:chgData name="Samantha Ryan" userId="28f21136ccc6b6f4" providerId="LiveId" clId="{6E3EE569-7183-4DEC-A0BD-4A2BCA18EAE3}" dt="2024-08-23T11:34:44.987" v="3"/>
          <ac:spMkLst>
            <pc:docMk/>
            <pc:sldMk cId="2224800400" sldId="261"/>
            <ac:spMk id="3" creationId="{5A41C96B-4B0B-FF1B-07F3-B07D7F69E953}"/>
          </ac:spMkLst>
        </pc:spChg>
        <pc:graphicFrameChg chg="add del modGraphic">
          <ac:chgData name="Samantha Ryan" userId="28f21136ccc6b6f4" providerId="LiveId" clId="{6E3EE569-7183-4DEC-A0BD-4A2BCA18EAE3}" dt="2024-08-23T12:01:07.085" v="5" actId="478"/>
          <ac:graphicFrameMkLst>
            <pc:docMk/>
            <pc:sldMk cId="2224800400" sldId="261"/>
            <ac:graphicFrameMk id="7" creationId="{172674F9-374A-4CBB-AAD8-DDA9C250A59A}"/>
          </ac:graphicFrameMkLst>
        </pc:graphicFrameChg>
      </pc:sldChg>
      <pc:sldChg chg="addSp modSp">
        <pc:chgData name="Samantha Ryan" userId="28f21136ccc6b6f4" providerId="LiveId" clId="{6E3EE569-7183-4DEC-A0BD-4A2BCA18EAE3}" dt="2024-08-23T11:34:40.388" v="1"/>
        <pc:sldMkLst>
          <pc:docMk/>
          <pc:sldMk cId="3848639368" sldId="262"/>
        </pc:sldMkLst>
        <pc:spChg chg="add mod">
          <ac:chgData name="Samantha Ryan" userId="28f21136ccc6b6f4" providerId="LiveId" clId="{6E3EE569-7183-4DEC-A0BD-4A2BCA18EAE3}" dt="2024-08-23T11:34:40.388" v="1"/>
          <ac:spMkLst>
            <pc:docMk/>
            <pc:sldMk cId="3848639368" sldId="262"/>
            <ac:spMk id="3" creationId="{C25BA39D-1373-C0A9-E1C1-2F777391EC6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21AE-169F-469A-B14F-1B7B51381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61FF4-DA8F-4B2C-9AE8-9DBD2DB55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BECE9-3061-4619-8771-7B95E460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F8BF0-CBFB-4F00-832C-C63042D0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CB1FC-09FF-4AE6-9AC7-AFE08C8D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32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5B48-6B3E-45B2-8266-EF98D46C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D5D7E-9629-48B6-B5D2-6051A6011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81694-7FAF-4978-B10E-01FD79541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C7C76-5291-49D9-B8B6-57F08B2D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BC345-845F-483B-86AA-7BD793F0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318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46E4-AF60-4CFB-B595-16633B66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F633D-32B4-40D5-8E08-B3541D5F1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59994-03C1-4800-8F5E-6CF505636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D293-49C5-4FFC-B78D-21629C68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92A57-8E79-40C1-96F3-5029849B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43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728B2-091E-48AA-93AE-57AF987C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3642F-0E66-450E-BE90-0CBBCD165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06BE5-398A-4192-A2F2-3A8CE14DA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55CA1-B5AB-4FE1-BD65-D15C5AD14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3EFB2-ECFA-43C7-88BE-C7C7F2FD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459FB-1E6F-4E04-93C4-A337C6E9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128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24050-9895-4997-AD63-D18BD97CA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7324F-ECE7-40C1-9969-C69D7A7A8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E71D5-B4EF-44E2-87AE-655D4289F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204334-63A8-400E-B76B-A16B61B4FB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452EB7-B5A5-4A8D-9460-271BC2B694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C3910-ADC8-4F8F-A710-E77CDD79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B80758-3E6A-49F6-988C-F220C69C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AE17D1-0677-4558-A6B0-5FE60ABF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035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83EA1-38EF-445A-B678-7A677D605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C3007-6817-4751-8AF3-04B9B889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EE508-1652-4310-8C2E-0819C96F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3BFE3-6BBE-4588-A2A9-138F57A4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76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A07F2B-9815-4A63-A8C7-81E988F83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EE7FFB-1FA7-4F44-A8CD-1F10025A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D6B08-964A-4150-B79D-814B7A4F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68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57B15-F142-4484-A49E-158C30599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BE5C0-90AF-4E9F-B2F7-334D6020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8F2A9-8A03-424C-9A42-25208254A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05266-148A-4E37-90AC-025AB77B2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ACBD4-BCA8-4E8F-9933-C2D8201F5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99ABA-F71E-4E04-B0BA-F5194F6E0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57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C5B9-4D09-4EFB-914C-6266BF100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2D9A19-EAE1-40C0-ABB1-4EDD7D418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653F8-E4D9-46D9-8093-AD457F078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90612-E82F-4C97-8225-ECBA11F8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1EF2F-CA5A-4863-AFF3-E90406114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F09E8-6120-4E4A-A6F8-7A33E8250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80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5373-8DB6-4967-B8E0-D4DC47B7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6073C5-2E78-4857-8CD5-08DBD8733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0B4E9-20FC-49B7-83A6-57055C5F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42057-3BC0-45BA-9395-D95433A8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4BB0B-993B-4138-BEFD-6F328D62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06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9AE229-20D1-43AD-A715-61D433B19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B2A21-1312-411F-B4E6-8027E7D8D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0E8D7-2B57-416A-BB34-6B4F0DF1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CD19B-83D5-45A6-8874-F7FE04C8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D721E-14C9-44CE-84E3-29398E6F9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79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848287-128E-4276-9CE9-57AE9889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484EF-6201-4005-9532-19377AD19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80A1B-ABB4-464F-827D-3D5DC72E40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41F1E-AB8B-4CD3-B8EA-8D1C2DC51283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5252-7046-44E6-B385-18A200CC6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4A3D7-5BCD-4C68-A354-3B67A5A38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21827-3EEE-44C3-8A40-5E9E54E68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591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CDD3B4-8BDA-4D30-9989-044E4DB71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231009" y="344746"/>
            <a:ext cx="2623593" cy="72041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21BD6E-E241-4931-8A20-EC2223875915}"/>
              </a:ext>
            </a:extLst>
          </p:cNvPr>
          <p:cNvSpPr/>
          <p:nvPr/>
        </p:nvSpPr>
        <p:spPr>
          <a:xfrm>
            <a:off x="3792314" y="197804"/>
            <a:ext cx="74085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 PSG – </a:t>
            </a:r>
            <a:r>
              <a:rPr lang="en-US" sz="280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REASONABLE ADJUSTMENT EXAMPLES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COMMUNICATION &amp; INTERACTION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9833516-DB30-42DF-98DC-930AA43DC3C1}"/>
              </a:ext>
            </a:extLst>
          </p:cNvPr>
          <p:cNvSpPr/>
          <p:nvPr/>
        </p:nvSpPr>
        <p:spPr>
          <a:xfrm>
            <a:off x="3075119" y="1230498"/>
            <a:ext cx="4229808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COMMUNICATION SUPPORT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A081B8-5D69-4F78-B1A8-95163D33E317}"/>
              </a:ext>
            </a:extLst>
          </p:cNvPr>
          <p:cNvSpPr/>
          <p:nvPr/>
        </p:nvSpPr>
        <p:spPr>
          <a:xfrm>
            <a:off x="3075119" y="1862163"/>
            <a:ext cx="4229808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Use of Visual Aids</a:t>
            </a:r>
            <a:r>
              <a:rPr lang="en-US" sz="1200" dirty="0"/>
              <a:t>: Visual timetable, visual now and next, labels and signs around school.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Simplified Language</a:t>
            </a:r>
            <a:r>
              <a:rPr lang="en-US" sz="1200" dirty="0"/>
              <a:t>: Use clear, concise instructions and avoid idioms or complex language.</a:t>
            </a:r>
          </a:p>
          <a:p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Speech and Language Therapy</a:t>
            </a:r>
            <a:r>
              <a:rPr lang="en-US" sz="1200" dirty="0"/>
              <a:t>: Regular sessions with a speech and language therapist.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Use of technology: </a:t>
            </a:r>
            <a:r>
              <a:rPr lang="en-US" sz="1200" dirty="0"/>
              <a:t>Use of communication devices or apps to aid learning and communication.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Extra time</a:t>
            </a:r>
            <a:r>
              <a:rPr lang="en-US" sz="1200" dirty="0"/>
              <a:t> : Allow extra time for thinking and processing.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Quiet zones</a:t>
            </a:r>
            <a:r>
              <a:rPr lang="en-GB" sz="1200" dirty="0"/>
              <a:t>: Designated areas where the child can go if overwhelmed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Desk prompts</a:t>
            </a:r>
            <a:r>
              <a:rPr lang="en-GB" sz="1200" dirty="0"/>
              <a:t>: Word banks, visual writing prompts,  instruction cards.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Leverage Special interests</a:t>
            </a:r>
            <a:r>
              <a:rPr lang="en-GB" sz="1200" dirty="0"/>
              <a:t> : Use their special interest to engage them in activities. </a:t>
            </a: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388CC9-1DA0-4294-A4C2-1CE3CAA7D4B9}"/>
              </a:ext>
            </a:extLst>
          </p:cNvPr>
          <p:cNvSpPr/>
          <p:nvPr/>
        </p:nvSpPr>
        <p:spPr>
          <a:xfrm>
            <a:off x="7697176" y="1230498"/>
            <a:ext cx="4229808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SOCIAL INTERACTION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5CBB50E-5628-492E-8588-6DF97457D394}"/>
              </a:ext>
            </a:extLst>
          </p:cNvPr>
          <p:cNvSpPr/>
          <p:nvPr/>
        </p:nvSpPr>
        <p:spPr>
          <a:xfrm>
            <a:off x="7697176" y="1862163"/>
            <a:ext cx="4229808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Structured Social Skills Training</a:t>
            </a:r>
            <a:r>
              <a:rPr lang="en-US" sz="1200" dirty="0"/>
              <a:t>: Programs to teach appropriate social interactions.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Buddy Systems</a:t>
            </a:r>
            <a:r>
              <a:rPr lang="en-US" sz="1200" dirty="0"/>
              <a:t>: Pairing with a peer mentor or buddy to aid social integration.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Supervised Breaks</a:t>
            </a:r>
            <a:r>
              <a:rPr lang="en-US" sz="1200" dirty="0"/>
              <a:t>: Adult supervision during breaks to facilitate positive interactions.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Small Group Work</a:t>
            </a:r>
            <a:r>
              <a:rPr lang="en-US" sz="1200" dirty="0"/>
              <a:t>: Encouraging participation in smaller, more manageable groups.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Social Stories</a:t>
            </a:r>
            <a:r>
              <a:rPr lang="en-US" sz="1200" dirty="0"/>
              <a:t>: Custom narratives to help understand social situations and expectations.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Special responsibilities</a:t>
            </a:r>
            <a:r>
              <a:rPr lang="en-US" sz="1200" dirty="0"/>
              <a:t>: Give special errands or responsibilities that help out their class to create a sense of belonging and purpose.</a:t>
            </a:r>
            <a:endParaRPr lang="en-GB" sz="1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4A5B3-B06B-4224-8613-3122D1124CA9}"/>
              </a:ext>
            </a:extLst>
          </p:cNvPr>
          <p:cNvSpPr txBox="1"/>
          <p:nvPr/>
        </p:nvSpPr>
        <p:spPr>
          <a:xfrm>
            <a:off x="360200" y="2506852"/>
            <a:ext cx="2494402" cy="3508653"/>
          </a:xfrm>
          <a:prstGeom prst="rect">
            <a:avLst/>
          </a:prstGeom>
          <a:ln w="28575"/>
          <a:effectLst>
            <a:outerShdw blurRad="4064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What can you do?</a:t>
            </a:r>
          </a:p>
          <a:p>
            <a:endParaRPr lang="en-GB" dirty="0"/>
          </a:p>
          <a:p>
            <a:r>
              <a:rPr lang="en-GB" sz="1400" dirty="0"/>
              <a:t>Request SENCo refers your child to </a:t>
            </a:r>
            <a:r>
              <a:rPr lang="en-GB" sz="1400" b="1" dirty="0"/>
              <a:t>Speech &amp; Language therapy (SALT</a:t>
            </a:r>
            <a:r>
              <a:rPr lang="en-GB" sz="1400" dirty="0"/>
              <a:t>) – search group for more info</a:t>
            </a:r>
          </a:p>
          <a:p>
            <a:endParaRPr lang="en-GB" sz="1400" dirty="0"/>
          </a:p>
          <a:p>
            <a:r>
              <a:rPr lang="en-GB" sz="1400" dirty="0"/>
              <a:t>Look at your town / city’s Local Offer for what services are available</a:t>
            </a:r>
          </a:p>
          <a:p>
            <a:endParaRPr lang="en-GB" sz="1400" dirty="0"/>
          </a:p>
          <a:p>
            <a:r>
              <a:rPr lang="en-GB" sz="1400" dirty="0"/>
              <a:t>Ask what services your school has access to for supporting development of skills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228E5C-4DA5-D9EF-1623-906ABF600CB3}"/>
              </a:ext>
            </a:extLst>
          </p:cNvPr>
          <p:cNvSpPr txBox="1"/>
          <p:nvPr/>
        </p:nvSpPr>
        <p:spPr>
          <a:xfrm>
            <a:off x="10456776" y="85899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203416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CDD3B4-8BDA-4D30-9989-044E4DB71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231009" y="344746"/>
            <a:ext cx="2623593" cy="72041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21BD6E-E241-4931-8A20-EC2223875915}"/>
              </a:ext>
            </a:extLst>
          </p:cNvPr>
          <p:cNvSpPr/>
          <p:nvPr/>
        </p:nvSpPr>
        <p:spPr>
          <a:xfrm>
            <a:off x="3792314" y="197804"/>
            <a:ext cx="74085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 PSG – </a:t>
            </a:r>
            <a:r>
              <a:rPr lang="en-US" sz="280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REASONABLE ADJUSTMENT EXAMPLES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COGNITION &amp; LEARNING / SpLD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9833516-DB30-42DF-98DC-930AA43DC3C1}"/>
              </a:ext>
            </a:extLst>
          </p:cNvPr>
          <p:cNvSpPr/>
          <p:nvPr/>
        </p:nvSpPr>
        <p:spPr>
          <a:xfrm>
            <a:off x="3044413" y="1312692"/>
            <a:ext cx="2916311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DYSLEXIA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A081B8-5D69-4F78-B1A8-95163D33E317}"/>
              </a:ext>
            </a:extLst>
          </p:cNvPr>
          <p:cNvSpPr/>
          <p:nvPr/>
        </p:nvSpPr>
        <p:spPr>
          <a:xfrm>
            <a:off x="3044413" y="1944357"/>
            <a:ext cx="2916311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Writing alternatives</a:t>
            </a:r>
            <a:r>
              <a:rPr lang="en-US" sz="1200" dirty="0"/>
              <a:t>: Visual timetable, visual now and next, labels and signs around school.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Handouts</a:t>
            </a:r>
            <a:r>
              <a:rPr lang="en-US" sz="1200" dirty="0"/>
              <a:t>: Provide handouts rather than writing on the board.</a:t>
            </a:r>
          </a:p>
          <a:p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Confirmation of understanding</a:t>
            </a:r>
            <a:r>
              <a:rPr lang="en-US" sz="1200" dirty="0"/>
              <a:t>: Repeat instructions/information and check for understanding.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Visual timetables: </a:t>
            </a:r>
            <a:r>
              <a:rPr lang="en-US" sz="1200" dirty="0"/>
              <a:t>Use colour coding and symbols.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Assistive technology</a:t>
            </a:r>
            <a:r>
              <a:rPr lang="en-US" sz="1200" dirty="0"/>
              <a:t> : Voice recognition, text to speech, reading pens, audiobooks.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Coloured paper</a:t>
            </a:r>
            <a:r>
              <a:rPr lang="en-GB" sz="1200" dirty="0"/>
              <a:t>: Provide instructions on pastel coloured paper / use paper overlays.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388CC9-1DA0-4294-A4C2-1CE3CAA7D4B9}"/>
              </a:ext>
            </a:extLst>
          </p:cNvPr>
          <p:cNvSpPr/>
          <p:nvPr/>
        </p:nvSpPr>
        <p:spPr>
          <a:xfrm>
            <a:off x="6212084" y="1312692"/>
            <a:ext cx="2757256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DYSCALCULIA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5CBB50E-5628-492E-8588-6DF97457D394}"/>
              </a:ext>
            </a:extLst>
          </p:cNvPr>
          <p:cNvSpPr/>
          <p:nvPr/>
        </p:nvSpPr>
        <p:spPr>
          <a:xfrm>
            <a:off x="6212084" y="1944357"/>
            <a:ext cx="2757256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Maths manipulatives: </a:t>
            </a:r>
            <a:r>
              <a:rPr lang="en-GB" sz="1200" dirty="0"/>
              <a:t>provide physical objects (</a:t>
            </a:r>
            <a:r>
              <a:rPr lang="en-GB" sz="1200" dirty="0" err="1"/>
              <a:t>eg.</a:t>
            </a:r>
            <a:r>
              <a:rPr lang="en-GB" sz="1200" dirty="0"/>
              <a:t> counters, blocks, abacus) to help visualize.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Assistive technology</a:t>
            </a:r>
            <a:r>
              <a:rPr lang="en-US" sz="1200" dirty="0"/>
              <a:t> : Calculator, tablet / iPad, maths learning apps and programmes, test to speech.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Graph paper</a:t>
            </a:r>
            <a:r>
              <a:rPr lang="en-GB" sz="1200" dirty="0"/>
              <a:t>: To help line up numbers and problems.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Graphs and visuals</a:t>
            </a:r>
            <a:r>
              <a:rPr lang="en-GB" sz="1200" dirty="0"/>
              <a:t>: To help with conceptualising numbers and data.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Memory aids and mnemonics</a:t>
            </a:r>
            <a:r>
              <a:rPr lang="en-GB" sz="1200" dirty="0"/>
              <a:t>: To help remember maths rules and sequences.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4A5B3-B06B-4224-8613-3122D1124CA9}"/>
              </a:ext>
            </a:extLst>
          </p:cNvPr>
          <p:cNvSpPr txBox="1"/>
          <p:nvPr/>
        </p:nvSpPr>
        <p:spPr>
          <a:xfrm>
            <a:off x="360200" y="1543578"/>
            <a:ext cx="2494402" cy="4739759"/>
          </a:xfrm>
          <a:prstGeom prst="rect">
            <a:avLst/>
          </a:prstGeom>
          <a:ln w="28575"/>
          <a:effectLst>
            <a:outerShdw blurRad="4064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What can you do?</a:t>
            </a:r>
          </a:p>
          <a:p>
            <a:endParaRPr lang="en-GB" dirty="0"/>
          </a:p>
          <a:p>
            <a:r>
              <a:rPr lang="en-GB" sz="1400" dirty="0"/>
              <a:t>Request SENCo refers your child to </a:t>
            </a:r>
            <a:r>
              <a:rPr lang="en-GB" sz="1400" b="1" dirty="0"/>
              <a:t>Occupational Therapy (OT) </a:t>
            </a:r>
            <a:r>
              <a:rPr lang="en-GB" sz="1400" dirty="0"/>
              <a:t>– search group for more info</a:t>
            </a:r>
          </a:p>
          <a:p>
            <a:endParaRPr lang="en-GB" sz="1400" dirty="0"/>
          </a:p>
          <a:p>
            <a:r>
              <a:rPr lang="en-GB" sz="1400" dirty="0"/>
              <a:t>Look at your town / city’s Local Offer for what services are available</a:t>
            </a:r>
          </a:p>
          <a:p>
            <a:endParaRPr lang="en-GB" sz="1400" dirty="0"/>
          </a:p>
          <a:p>
            <a:r>
              <a:rPr lang="en-GB" sz="1400" dirty="0"/>
              <a:t>Ask what services your school has access to for supporting development of skills</a:t>
            </a:r>
          </a:p>
          <a:p>
            <a:endParaRPr lang="en-GB" sz="1400" dirty="0"/>
          </a:p>
          <a:p>
            <a:r>
              <a:rPr lang="en-GB" sz="1400" dirty="0"/>
              <a:t>Ensure your SENCo arranges for extra time in all tests and exams</a:t>
            </a:r>
          </a:p>
          <a:p>
            <a:endParaRPr lang="en-GB" sz="1400" dirty="0"/>
          </a:p>
          <a:p>
            <a:r>
              <a:rPr lang="en-GB" sz="1400" dirty="0"/>
              <a:t>Ask your SENCo to arrange access to a quiet space when needed by your child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E7289C8-DCA7-4090-8CF1-03B63A2D49C7}"/>
              </a:ext>
            </a:extLst>
          </p:cNvPr>
          <p:cNvSpPr/>
          <p:nvPr/>
        </p:nvSpPr>
        <p:spPr>
          <a:xfrm>
            <a:off x="9220700" y="1312692"/>
            <a:ext cx="2757256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DYSPRAXIA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5A0132E-26A8-44BA-B1B3-A2EB6A01942A}"/>
              </a:ext>
            </a:extLst>
          </p:cNvPr>
          <p:cNvSpPr/>
          <p:nvPr/>
        </p:nvSpPr>
        <p:spPr>
          <a:xfrm>
            <a:off x="9220700" y="1944357"/>
            <a:ext cx="2757256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Movement breaks</a:t>
            </a:r>
            <a:r>
              <a:rPr lang="en-US" sz="1200" dirty="0"/>
              <a:t>: Helps to refocus and provides a sensory break.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Use of a scribe: </a:t>
            </a:r>
            <a:r>
              <a:rPr lang="en-US" sz="1200" dirty="0"/>
              <a:t>Someone who can write down answers during a test.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Realistic expectation: </a:t>
            </a:r>
            <a:r>
              <a:rPr lang="en-US" sz="1200" dirty="0"/>
              <a:t>Do not fixate on neatness.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Provide workarounds</a:t>
            </a:r>
            <a:r>
              <a:rPr lang="en-US" sz="1200" dirty="0"/>
              <a:t>: Be mindful e.g. if doing art projects, pre-cut materials, use pritt stick rather than glue bottles.</a:t>
            </a:r>
            <a:r>
              <a:rPr lang="en-US" sz="12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Assistive technology</a:t>
            </a:r>
            <a:r>
              <a:rPr lang="en-US" sz="1200" dirty="0"/>
              <a:t> : Use of tablets/iPads and computers for writing (being mindful not to overuse and cause pain).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5BA39D-1373-C0A9-E1C1-2F777391EC67}"/>
              </a:ext>
            </a:extLst>
          </p:cNvPr>
          <p:cNvSpPr txBox="1"/>
          <p:nvPr/>
        </p:nvSpPr>
        <p:spPr>
          <a:xfrm>
            <a:off x="10456776" y="85899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384863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CDD3B4-8BDA-4D30-9989-044E4DB71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231009" y="344746"/>
            <a:ext cx="2623593" cy="72041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21BD6E-E241-4931-8A20-EC2223875915}"/>
              </a:ext>
            </a:extLst>
          </p:cNvPr>
          <p:cNvSpPr/>
          <p:nvPr/>
        </p:nvSpPr>
        <p:spPr>
          <a:xfrm>
            <a:off x="3792314" y="197804"/>
            <a:ext cx="74085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 PSG – </a:t>
            </a:r>
            <a:r>
              <a:rPr lang="en-US" sz="280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REASONABLE ADJUSTMENT EXAMPLES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SOCIAL, EMOTIONAL &amp; MENTAL HEALTH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9833516-DB30-42DF-98DC-930AA43DC3C1}"/>
              </a:ext>
            </a:extLst>
          </p:cNvPr>
          <p:cNvSpPr/>
          <p:nvPr/>
        </p:nvSpPr>
        <p:spPr>
          <a:xfrm>
            <a:off x="3075118" y="1230498"/>
            <a:ext cx="4292137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SUPPORT IN SCHOOL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A081B8-5D69-4F78-B1A8-95163D33E317}"/>
              </a:ext>
            </a:extLst>
          </p:cNvPr>
          <p:cNvSpPr/>
          <p:nvPr/>
        </p:nvSpPr>
        <p:spPr>
          <a:xfrm>
            <a:off x="3075118" y="1862163"/>
            <a:ext cx="4292137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Designated Safe Spaces</a:t>
            </a:r>
            <a:r>
              <a:rPr lang="en-US" sz="1200" dirty="0"/>
              <a:t>: Allow access to safe spaces when needed.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Consistent routines and clear expectations</a:t>
            </a:r>
            <a:r>
              <a:rPr lang="en-US" sz="1200" dirty="0"/>
              <a:t>: To provide stability and predictability for children and young people.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Flexible timetabling:</a:t>
            </a:r>
            <a:r>
              <a:rPr lang="en-GB" sz="1200" dirty="0"/>
              <a:t> Allow flexible timetables including breaks and time-out if needed.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Peer support system</a:t>
            </a:r>
            <a:r>
              <a:rPr lang="en-GB" sz="1200" dirty="0"/>
              <a:t>:</a:t>
            </a:r>
            <a:r>
              <a:rPr lang="en-GB" sz="1200" b="1" dirty="0"/>
              <a:t> </a:t>
            </a:r>
            <a:r>
              <a:rPr lang="en-GB" sz="1200" dirty="0"/>
              <a:t>Buddying or peer mentoring systems can help you CYP feel supported in school.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Sensory tools:</a:t>
            </a:r>
            <a:r>
              <a:rPr lang="en-GB" sz="1200" dirty="0"/>
              <a:t> Access to sensory tools like fidget toys and noise cancelling headphones can help with regulation.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Health and well-being education</a:t>
            </a:r>
            <a:r>
              <a:rPr lang="en-GB" sz="1200" dirty="0"/>
              <a:t>: Creating awareness for all students and discussing mental health in class can create understanding across peer groups.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Selected seating:</a:t>
            </a:r>
            <a:r>
              <a:rPr lang="en-GB" sz="1200" dirty="0"/>
              <a:t> Ensuring the CYP has access to safe people and teaching staff are able to observe as needed. 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388CC9-1DA0-4294-A4C2-1CE3CAA7D4B9}"/>
              </a:ext>
            </a:extLst>
          </p:cNvPr>
          <p:cNvSpPr/>
          <p:nvPr/>
        </p:nvSpPr>
        <p:spPr>
          <a:xfrm>
            <a:off x="7700787" y="1230498"/>
            <a:ext cx="4244029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EMOTIONALLY BASED SCHOOL AVOIDANCE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5CBB50E-5628-492E-8588-6DF97457D394}"/>
              </a:ext>
            </a:extLst>
          </p:cNvPr>
          <p:cNvSpPr/>
          <p:nvPr/>
        </p:nvSpPr>
        <p:spPr>
          <a:xfrm>
            <a:off x="7700787" y="1862163"/>
            <a:ext cx="4244029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Authorising absences</a:t>
            </a:r>
            <a:r>
              <a:rPr lang="en-US" sz="1200" dirty="0"/>
              <a:t>: Schools should authorise absence for physical or mental health and should not unnecessarily request medical evidence.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Flexi-schooling:</a:t>
            </a:r>
            <a:r>
              <a:rPr lang="en-US" sz="1200" dirty="0"/>
              <a:t> Agreement made with head teacher. Child may attend part time and do some online learning or go to an alternative provision.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Part-time timetable</a:t>
            </a:r>
            <a:r>
              <a:rPr lang="en-US" sz="1200" dirty="0"/>
              <a:t>: Agreement made with head to temporarily attend school part-time.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Gradual exposure: </a:t>
            </a:r>
            <a:r>
              <a:rPr lang="en-US" sz="1200" dirty="0"/>
              <a:t>Is a CYP has been absent, gradually reintroducing back ion to school. Could include out of hours visits, virtual school visit or short visits in to class.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Staggered start / finish times</a:t>
            </a:r>
            <a:r>
              <a:rPr lang="en-US" sz="1200" dirty="0"/>
              <a:t>: To avoid arriving or leaving during busy periods.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Teacher check-ins</a:t>
            </a:r>
            <a:r>
              <a:rPr lang="en-US" sz="1200" dirty="0"/>
              <a:t>: Teacher virtual / phone calls to maintain contact </a:t>
            </a:r>
            <a:r>
              <a:rPr lang="en-US" sz="1200" u="sng" dirty="0"/>
              <a:t>if your CYP is willing</a:t>
            </a:r>
            <a:r>
              <a:rPr lang="en-US" sz="12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4A5B3-B06B-4224-8613-3122D1124CA9}"/>
              </a:ext>
            </a:extLst>
          </p:cNvPr>
          <p:cNvSpPr txBox="1"/>
          <p:nvPr/>
        </p:nvSpPr>
        <p:spPr>
          <a:xfrm>
            <a:off x="360200" y="1941774"/>
            <a:ext cx="2494402" cy="4370427"/>
          </a:xfrm>
          <a:prstGeom prst="rect">
            <a:avLst/>
          </a:prstGeom>
          <a:ln w="28575"/>
          <a:effectLst>
            <a:outerShdw blurRad="4064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What can you do?</a:t>
            </a:r>
          </a:p>
          <a:p>
            <a:endParaRPr lang="en-GB" dirty="0"/>
          </a:p>
          <a:p>
            <a:r>
              <a:rPr lang="en-GB" sz="1400" dirty="0"/>
              <a:t>Request SENCo refers your child to </a:t>
            </a:r>
            <a:r>
              <a:rPr lang="en-GB" sz="1400" b="1" dirty="0"/>
              <a:t>Child and Adolescent Mental Health Service (CAMHS)</a:t>
            </a:r>
          </a:p>
          <a:p>
            <a:endParaRPr lang="en-GB" sz="1400" dirty="0"/>
          </a:p>
          <a:p>
            <a:r>
              <a:rPr lang="en-GB" sz="1400" dirty="0"/>
              <a:t>Look at your town / city’s Local Offer for what services are available</a:t>
            </a:r>
          </a:p>
          <a:p>
            <a:endParaRPr lang="en-GB" sz="1400" dirty="0"/>
          </a:p>
          <a:p>
            <a:r>
              <a:rPr lang="en-GB" sz="1400" dirty="0"/>
              <a:t>Ask what services your school has access to for supporting mental health</a:t>
            </a:r>
          </a:p>
          <a:p>
            <a:endParaRPr lang="en-GB" sz="1400" dirty="0"/>
          </a:p>
          <a:p>
            <a:r>
              <a:rPr lang="en-GB" sz="1400" dirty="0"/>
              <a:t>Do not be bullied about attendance! Search our guides for support.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ED506-9420-862B-00F0-D0A32CE1E0EA}"/>
              </a:ext>
            </a:extLst>
          </p:cNvPr>
          <p:cNvSpPr txBox="1"/>
          <p:nvPr/>
        </p:nvSpPr>
        <p:spPr>
          <a:xfrm>
            <a:off x="10456776" y="85899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195493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CDD3B4-8BDA-4D30-9989-044E4DB71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231009" y="344746"/>
            <a:ext cx="2623593" cy="72041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21BD6E-E241-4931-8A20-EC2223875915}"/>
              </a:ext>
            </a:extLst>
          </p:cNvPr>
          <p:cNvSpPr/>
          <p:nvPr/>
        </p:nvSpPr>
        <p:spPr>
          <a:xfrm>
            <a:off x="3792314" y="197804"/>
            <a:ext cx="74085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 PSG – </a:t>
            </a:r>
            <a:r>
              <a:rPr lang="en-US" sz="280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REASONABLE ADJUSTMENT EXAMPLES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SENSORY AND/OR PHYSICAL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9833516-DB30-42DF-98DC-930AA43DC3C1}"/>
              </a:ext>
            </a:extLst>
          </p:cNvPr>
          <p:cNvSpPr/>
          <p:nvPr/>
        </p:nvSpPr>
        <p:spPr>
          <a:xfrm>
            <a:off x="3075118" y="1230498"/>
            <a:ext cx="4292137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SENSORY PROCESSING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A081B8-5D69-4F78-B1A8-95163D33E317}"/>
              </a:ext>
            </a:extLst>
          </p:cNvPr>
          <p:cNvSpPr/>
          <p:nvPr/>
        </p:nvSpPr>
        <p:spPr>
          <a:xfrm>
            <a:off x="3075118" y="1862163"/>
            <a:ext cx="4292137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Uniform adaptation</a:t>
            </a:r>
            <a:r>
              <a:rPr lang="en-US" sz="1200" dirty="0"/>
              <a:t>: Adjustments to school uniform policy can be made.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Noise adjustments</a:t>
            </a:r>
            <a:r>
              <a:rPr lang="en-US" sz="1200" dirty="0"/>
              <a:t>: felt pads under chairs, carpets or rugs, noise cancelling headphones or earplugs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Light adjustments</a:t>
            </a:r>
            <a:r>
              <a:rPr lang="en-US" sz="1200" dirty="0"/>
              <a:t>: Curtains or blinds, lower the lighting, allow use of sunglasses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Sensory breaks</a:t>
            </a:r>
            <a:r>
              <a:rPr lang="en-US" sz="1200" dirty="0"/>
              <a:t>: access to a quiet sensory space with calming tools like weighted blankets, bean bags and sensory toys.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Clear and consistent routines</a:t>
            </a:r>
            <a:r>
              <a:rPr lang="en-GB" sz="1200" dirty="0"/>
              <a:t>: T avoid over stimulation and promote a sense of stability and predictability.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Flexible seating options:</a:t>
            </a:r>
            <a:r>
              <a:rPr lang="en-GB" sz="1200" dirty="0"/>
              <a:t> Allowing a choice of seating to minimise sensory overload, including wiggle cushions or stability balls.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Sensory toys: </a:t>
            </a:r>
            <a:r>
              <a:rPr lang="en-GB" sz="1200" dirty="0"/>
              <a:t>fiddle toys can help to calm anxiety.</a:t>
            </a:r>
            <a:endParaRPr lang="en-GB" sz="1200" b="1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388CC9-1DA0-4294-A4C2-1CE3CAA7D4B9}"/>
              </a:ext>
            </a:extLst>
          </p:cNvPr>
          <p:cNvSpPr/>
          <p:nvPr/>
        </p:nvSpPr>
        <p:spPr>
          <a:xfrm>
            <a:off x="7773755" y="1230498"/>
            <a:ext cx="4058045" cy="461772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PHYSICAL DIFFICULTIES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5CBB50E-5628-492E-8588-6DF97457D394}"/>
              </a:ext>
            </a:extLst>
          </p:cNvPr>
          <p:cNvSpPr/>
          <p:nvPr/>
        </p:nvSpPr>
        <p:spPr>
          <a:xfrm>
            <a:off x="7773755" y="1862163"/>
            <a:ext cx="4058045" cy="4798033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Accessible classrooms</a:t>
            </a:r>
            <a:r>
              <a:rPr lang="en-US" sz="1200" dirty="0"/>
              <a:t>: Spaces free of obstructions, accessible and with adapted furniture such as adjustable desks.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Assistive Technology</a:t>
            </a:r>
            <a:r>
              <a:rPr lang="en-US" sz="1200" dirty="0"/>
              <a:t>: Use of computers and tablets with voice to text, specialized keyboard and mouse, touchscreens.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Personal assistance and support</a:t>
            </a:r>
            <a:r>
              <a:rPr lang="en-US" sz="1200" dirty="0"/>
              <a:t>: Assigned TAs or aides to provide one-to-one support.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Adapted PE lessons</a:t>
            </a:r>
            <a:r>
              <a:rPr lang="en-US" sz="1200" dirty="0"/>
              <a:t>: To ensure inclusive participation. May include warm up / warm down exercises.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Movement breaks</a:t>
            </a:r>
            <a:r>
              <a:rPr lang="en-US" sz="1200" dirty="0"/>
              <a:t>: To aid comfort in the classroom. May include support with physiotherapy exercises.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Disability Awareness:</a:t>
            </a:r>
            <a:r>
              <a:rPr lang="en-US" sz="1200" dirty="0"/>
              <a:t> Whole school (pupil and teacher) training to increase awareness.</a:t>
            </a:r>
            <a:endParaRPr lang="en-US" sz="1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4A5B3-B06B-4224-8613-3122D1124CA9}"/>
              </a:ext>
            </a:extLst>
          </p:cNvPr>
          <p:cNvSpPr txBox="1"/>
          <p:nvPr/>
        </p:nvSpPr>
        <p:spPr>
          <a:xfrm>
            <a:off x="360200" y="2506852"/>
            <a:ext cx="2494402" cy="3293209"/>
          </a:xfrm>
          <a:prstGeom prst="rect">
            <a:avLst/>
          </a:prstGeom>
          <a:ln w="28575"/>
          <a:effectLst>
            <a:outerShdw blurRad="4064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What can you do?</a:t>
            </a:r>
          </a:p>
          <a:p>
            <a:endParaRPr lang="en-GB" dirty="0"/>
          </a:p>
          <a:p>
            <a:r>
              <a:rPr lang="en-GB" sz="1400" dirty="0"/>
              <a:t>Request SENCo refers your child to </a:t>
            </a:r>
            <a:r>
              <a:rPr lang="en-GB" sz="1400" b="1" dirty="0"/>
              <a:t>Occupational Therapy (OT) </a:t>
            </a:r>
            <a:r>
              <a:rPr lang="en-GB" sz="1400" dirty="0"/>
              <a:t>– search group for more info</a:t>
            </a:r>
          </a:p>
          <a:p>
            <a:endParaRPr lang="en-GB" sz="1400" dirty="0"/>
          </a:p>
          <a:p>
            <a:r>
              <a:rPr lang="en-GB" sz="1400" dirty="0"/>
              <a:t>Look at your town / city’s Local Offer for what services are available</a:t>
            </a:r>
          </a:p>
          <a:p>
            <a:endParaRPr lang="en-GB" sz="1400" dirty="0"/>
          </a:p>
          <a:p>
            <a:r>
              <a:rPr lang="en-GB" sz="1400" dirty="0"/>
              <a:t>Ask what services your school has access to for supporting development of skills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41C96B-4B0B-FF1B-07F3-B07D7F69E953}"/>
              </a:ext>
            </a:extLst>
          </p:cNvPr>
          <p:cNvSpPr txBox="1"/>
          <p:nvPr/>
        </p:nvSpPr>
        <p:spPr>
          <a:xfrm>
            <a:off x="10456776" y="85899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2224800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1218</Words>
  <Application>Microsoft Office PowerPoint</Application>
  <PresentationFormat>Widescreen</PresentationFormat>
  <Paragraphs>164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Ryan, Samantha</dc:creator>
  <cp:lastModifiedBy>Samantha Ryan</cp:lastModifiedBy>
  <cp:revision>49</cp:revision>
  <dcterms:created xsi:type="dcterms:W3CDTF">2024-05-18T07:22:30Z</dcterms:created>
  <dcterms:modified xsi:type="dcterms:W3CDTF">2024-08-23T12:01:16Z</dcterms:modified>
</cp:coreProperties>
</file>