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Lst>
  <p:sldSz cy="6858000" cx="12192000"/>
  <p:notesSz cx="6858000" cy="9144000"/>
  <p:embeddedFontLst>
    <p:embeddedFont>
      <p:font typeface="Play"/>
      <p:regular r:id="rId42"/>
      <p:bold r:id="rId43"/>
    </p:embeddedFont>
    <p:embeddedFont>
      <p:font typeface="Roboto Medium"/>
      <p:regular r:id="rId44"/>
      <p:bold r:id="rId45"/>
      <p:italic r:id="rId46"/>
      <p:boldItalic r:id="rId47"/>
    </p:embeddedFont>
    <p:embeddedFont>
      <p:font typeface="Roboto"/>
      <p:regular r:id="rId48"/>
      <p:bold r:id="rId49"/>
      <p:italic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2" roundtripDataSignature="AMtx7mhTYbJqjfaQPt6AaAn2cI9MRCGKh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F40776D-2FDE-4DC5-A468-421D02A17BC8}">
  <a:tblStyle styleId="{0F40776D-2FDE-4DC5-A468-421D02A17BC8}"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C4995582-33FB-4EC0-B0D9-85E8EA67AAE3}"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font" Target="fonts/Play-regular.fntdata"/><Relationship Id="rId41" Type="http://schemas.openxmlformats.org/officeDocument/2006/relationships/slide" Target="slides/slide35.xml"/><Relationship Id="rId44" Type="http://schemas.openxmlformats.org/officeDocument/2006/relationships/font" Target="fonts/RobotoMedium-regular.fntdata"/><Relationship Id="rId43" Type="http://schemas.openxmlformats.org/officeDocument/2006/relationships/font" Target="fonts/Play-bold.fntdata"/><Relationship Id="rId46" Type="http://schemas.openxmlformats.org/officeDocument/2006/relationships/font" Target="fonts/RobotoMedium-italic.fntdata"/><Relationship Id="rId45" Type="http://schemas.openxmlformats.org/officeDocument/2006/relationships/font" Target="fonts/RobotoMedium-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Roboto-regular.fntdata"/><Relationship Id="rId47" Type="http://schemas.openxmlformats.org/officeDocument/2006/relationships/font" Target="fonts/RobotoMedium-boldItalic.fntdata"/><Relationship Id="rId49" Type="http://schemas.openxmlformats.org/officeDocument/2006/relationships/font" Target="fonts/Roboto-bold.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Roboto-boldItalic.fntdata"/><Relationship Id="rId50" Type="http://schemas.openxmlformats.org/officeDocument/2006/relationships/font" Target="fonts/Roboto-italic.fntdata"/><Relationship Id="rId52" Type="http://customschemas.google.com/relationships/presentationmetadata" Target="meta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Welcome everyone to “The Complete SEND Law for Parents,” our deep-dive into the legal rights, duties, and processes that safeguard your child’s education and wellbeing under UK SEND legislation.</a:t>
            </a:r>
            <a:endParaRPr/>
          </a:p>
        </p:txBody>
      </p:sp>
      <p:sp>
        <p:nvSpPr>
          <p:cNvPr id="161" name="Google Shape;16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Today we’ll cover the SEND legal framework, the graduated approach in schools, attendance and absence duties, EHCPs, the Equality Act, and your routes for mediation and Tribunal appeals.</a:t>
            </a:r>
            <a:endParaRPr/>
          </a:p>
        </p:txBody>
      </p:sp>
      <p:sp>
        <p:nvSpPr>
          <p:cNvPr id="171" name="Google Shape;17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4fb3b83783_0_17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SEND law sits in three tiers: primary legislation (Acts of Parliament), secondary legislation (Regulations), and statutory guidance (e.g., the SEND Code of Practice), each carrying binding or enforceable weight.</a:t>
            </a:r>
            <a:endParaRPr/>
          </a:p>
        </p:txBody>
      </p:sp>
      <p:sp>
        <p:nvSpPr>
          <p:cNvPr id="183" name="Google Shape;183;g34fb3b83783_0_1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4e74833aa5_0_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g34e74833aa5_0_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At the heart is the Children and Families Act 2014 and its SEND Code of Practice, backed by Regulations for EHCP processes, the Equality Act 2010 for discrimination, plus Education Acts and safeguarding statutes.</a:t>
            </a:r>
            <a:endParaRPr/>
          </a:p>
          <a:p>
            <a:pPr indent="0" lvl="0" marL="0" rtl="0" algn="l">
              <a:spcBef>
                <a:spcPts val="0"/>
              </a:spcBef>
              <a:spcAft>
                <a:spcPts val="0"/>
              </a:spcAft>
              <a:buNone/>
            </a:pPr>
            <a:r>
              <a:rPr lang="en-GB"/>
              <a:t>4 areas of need</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Legal framework – many other included such as Equality Act 2010, Guidance such as Working Together to Improve Attendance, </a:t>
            </a:r>
            <a:endParaRPr/>
          </a:p>
        </p:txBody>
      </p:sp>
      <p:sp>
        <p:nvSpPr>
          <p:cNvPr id="194" name="Google Shape;194;g34e74833aa5_0_4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4fb3b83783_0_1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 name="Google Shape;216;g34fb3b83783_0_1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Under Sections 19, 22 &amp; 24 of the Children and Families Act 2014, LAs must work person-centrically with families, identify every child with or likely to have SEN, and secure joined-up education, health and care provision.</a:t>
            </a:r>
            <a:endParaRPr/>
          </a:p>
        </p:txBody>
      </p:sp>
      <p:sp>
        <p:nvSpPr>
          <p:cNvPr id="217" name="Google Shape;217;g34fb3b83783_0_13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4fb3b83783_0_1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3" name="Google Shape;233;g34fb3b83783_0_18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Every LA must publish a co-produced Local Offer outlining all SEND services (0–25), eligibility, referral routes, transition support, and dispute resolution—inside and outside its area.</a:t>
            </a:r>
            <a:endParaRPr/>
          </a:p>
        </p:txBody>
      </p:sp>
      <p:sp>
        <p:nvSpPr>
          <p:cNvPr id="234" name="Google Shape;234;g34fb3b83783_0_18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4fb3b83783_0_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6" name="Google Shape;246;g34fb3b83783_0_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High-quality, differentiated teaching with clear expectations, visual aids, scaffolded support and ongoing assessment is the first line of defence for pupils with SEN.</a:t>
            </a:r>
            <a:endParaRPr/>
          </a:p>
        </p:txBody>
      </p:sp>
      <p:sp>
        <p:nvSpPr>
          <p:cNvPr id="247" name="Google Shape;247;g34fb3b83783_0_9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4e74833aa5_0_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SEND support in schools follows a four-step cycle—Assess, Plan, Do, Review—so decisions and interventions evolve with your child’s needs and progress.</a:t>
            </a:r>
            <a:endParaRPr/>
          </a:p>
        </p:txBody>
      </p:sp>
      <p:sp>
        <p:nvSpPr>
          <p:cNvPr id="265" name="Google Shape;265;g34e74833aa5_0_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4e74833aa5_0_13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Teachers and the SENCO gather and analyse multi-source data—attainment, observations, parent and pupil views, external advice—to pinpoint your child’s barriers and SEN profile</a:t>
            </a:r>
            <a:endParaRPr/>
          </a:p>
        </p:txBody>
      </p:sp>
      <p:sp>
        <p:nvSpPr>
          <p:cNvPr id="275" name="Google Shape;275;g34e74833aa5_0_1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4e74833aa5_0_2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In consultation with you and your child, staff agree tailored adjustments and interventions, set measurable outcomes and timescales, and share strategies across the team.</a:t>
            </a:r>
            <a:endParaRPr/>
          </a:p>
        </p:txBody>
      </p:sp>
      <p:sp>
        <p:nvSpPr>
          <p:cNvPr id="285" name="Google Shape;285;g34e74833aa5_0_2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4e74833aa5_0_23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GB"/>
              <a:t>The class teacher leads daily delivery of the plan, supported by assistants or specialists, while the SENCO monitors implementation and advises on tweaks.</a:t>
            </a:r>
            <a:endParaRPr/>
          </a:p>
          <a:p>
            <a:pPr indent="0" lvl="0" marL="0" rtl="0" algn="l">
              <a:lnSpc>
                <a:spcPct val="115000"/>
              </a:lnSpc>
              <a:spcBef>
                <a:spcPts val="1200"/>
              </a:spcBef>
              <a:spcAft>
                <a:spcPts val="0"/>
              </a:spcAft>
              <a:buClr>
                <a:schemeClr val="dk1"/>
              </a:buClr>
              <a:buSzPts val="1100"/>
              <a:buFont typeface="Arial"/>
              <a:buNone/>
            </a:pPr>
            <a:r>
              <a:rPr lang="en-GB"/>
              <a:t>The class teacher leads daily delivery of the plan, supported by assistants or specialists, while the SENCO monitors implementation and advises on tweaks.</a:t>
            </a:r>
            <a:endParaRPr/>
          </a:p>
          <a:p>
            <a:pPr indent="0" lvl="0" marL="0" rtl="0" algn="l">
              <a:lnSpc>
                <a:spcPct val="115000"/>
              </a:lnSpc>
              <a:spcBef>
                <a:spcPts val="1200"/>
              </a:spcBef>
              <a:spcAft>
                <a:spcPts val="0"/>
              </a:spcAft>
              <a:buClr>
                <a:schemeClr val="dk1"/>
              </a:buClr>
              <a:buSzPts val="1100"/>
              <a:buFont typeface="Arial"/>
              <a:buNone/>
            </a:pPr>
            <a:r>
              <a:rPr lang="en-GB"/>
              <a:t>The class teacher leads daily delivery of the plan, supported by assistants or specialists, while the SENCO monitors implementation and advises on tweaks.</a:t>
            </a:r>
            <a:endParaRPr/>
          </a:p>
          <a:p>
            <a:pPr indent="0" lvl="0" marL="0" rtl="0" algn="l">
              <a:lnSpc>
                <a:spcPct val="115000"/>
              </a:lnSpc>
              <a:spcBef>
                <a:spcPts val="1200"/>
              </a:spcBef>
              <a:spcAft>
                <a:spcPts val="0"/>
              </a:spcAft>
              <a:buClr>
                <a:schemeClr val="dk1"/>
              </a:buClr>
              <a:buSzPts val="1100"/>
              <a:buFont typeface="Arial"/>
              <a:buNone/>
            </a:pPr>
            <a:r>
              <a:rPr lang="en-GB"/>
              <a:t>The class teacher leads daily delivery of the plan, supported by assistants or specialists, while the SENCO monitors implementation and advises on tweaks.</a:t>
            </a:r>
            <a:endParaRPr/>
          </a:p>
          <a:p>
            <a:pPr indent="0" lvl="0" marL="0" rtl="0" algn="l">
              <a:spcBef>
                <a:spcPts val="1200"/>
              </a:spcBef>
              <a:spcAft>
                <a:spcPts val="0"/>
              </a:spcAft>
              <a:buNone/>
            </a:pPr>
            <a:r>
              <a:rPr lang="en-GB"/>
              <a:t>The class teacher leads daily delivery of the plan, supported by assistants or specialists, while the SENCO monitors implementation and advises on tweaks.</a:t>
            </a:r>
            <a:endParaRPr/>
          </a:p>
        </p:txBody>
      </p:sp>
      <p:sp>
        <p:nvSpPr>
          <p:cNvPr id="303" name="Google Shape;303;g34e74833aa5_0_2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4e74833aa5_0_24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At agreed intervals, the team evaluates impact with you and your child, feeds findings back into the next cycle, and updates the plan or considers an EHCP if needs exceed school resources.</a:t>
            </a:r>
            <a:endParaRPr/>
          </a:p>
        </p:txBody>
      </p:sp>
      <p:sp>
        <p:nvSpPr>
          <p:cNvPr id="314" name="Google Shape;314;g34e74833aa5_0_2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4e74833aa5_0_25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Under the Education Act 1996, parents must secure efficient, full-time education suited to age, ability and SEN, either by regular school attendance or approved alternatives.Under the Education Act 1996, parents must secure efficient, full-time education suited to age, ability and SEN, either by regular school attendance or approved alternatives.Under the Education Act 1996, parents must secure efficient, full-time education suited to age, ability and SEN, either by regular school attendance or approved alternatives.</a:t>
            </a:r>
            <a:endParaRPr/>
          </a:p>
        </p:txBody>
      </p:sp>
      <p:sp>
        <p:nvSpPr>
          <p:cNvPr id="325" name="Google Shape;325;g34e74833aa5_0_2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4e74833aa5_0_27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LAs must arrange suitable education—mainstream, AP or EOTAS—by day 6 for any child unable to attend due to illness, exclusion or other reasons, regardless of SEN status.</a:t>
            </a:r>
            <a:endParaRPr/>
          </a:p>
        </p:txBody>
      </p:sp>
      <p:sp>
        <p:nvSpPr>
          <p:cNvPr id="336" name="Google Shape;336;g34e74833aa5_0_2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34fb3b83783_0_3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Schools must partner with families of pupils with SEND or health needs to tailor attendance support, reasonable adjustments, transport solutions, pastoral care and phased returns.</a:t>
            </a:r>
            <a:endParaRPr/>
          </a:p>
        </p:txBody>
      </p:sp>
      <p:sp>
        <p:nvSpPr>
          <p:cNvPr id="347" name="Google Shape;347;g34fb3b83783_0_3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34fb3b83783_0_3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7" name="Google Shape;357;g34fb3b83783_0_3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GB"/>
              <a:t>Medical evidence should generally be a last resort; where long-term or complex health needs exist, schools can request it to shape reasonable adjustments under the health-needs guidance.</a:t>
            </a:r>
            <a:endParaRPr/>
          </a:p>
          <a:p>
            <a:pPr indent="0" lvl="0" marL="0" rtl="0" algn="l">
              <a:spcBef>
                <a:spcPts val="1200"/>
              </a:spcBef>
              <a:spcAft>
                <a:spcPts val="0"/>
              </a:spcAft>
              <a:buNone/>
            </a:pPr>
            <a:r>
              <a:t/>
            </a:r>
            <a:endParaRPr/>
          </a:p>
        </p:txBody>
      </p:sp>
      <p:sp>
        <p:nvSpPr>
          <p:cNvPr id="358" name="Google Shape;358;g34fb3b83783_0_33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4fb3b83783_0_4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9" name="Google Shape;369;g34fb3b83783_0_48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Familiarise yourself with DfE codes—e.g., “I” for illness, “B” for educated off-site, “O” for unauthorised—and ensure absences due to SEN or awaiting EOTAS are officially authorised.</a:t>
            </a:r>
            <a:endParaRPr/>
          </a:p>
        </p:txBody>
      </p:sp>
      <p:sp>
        <p:nvSpPr>
          <p:cNvPr id="370" name="Google Shape;370;g34fb3b83783_0_48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4fb3b83783_0_5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2" name="Google Shape;382;g34fb3b83783_0_50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An Education, Health and Care Plan is a legally binding, multi-agency document for ages 0–25 that spells out your child’s needs, outcomes, provision, funding and transition support.</a:t>
            </a:r>
            <a:endParaRPr/>
          </a:p>
        </p:txBody>
      </p:sp>
      <p:sp>
        <p:nvSpPr>
          <p:cNvPr id="383" name="Google Shape;383;g34fb3b83783_0_50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34e74833aa5_0_3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An LA must assess if your child has or may have SEN and if they may need provision beyond school’s resources—triggering a low-threshold, evidence-based assessment.</a:t>
            </a:r>
            <a:endParaRPr/>
          </a:p>
        </p:txBody>
      </p:sp>
      <p:sp>
        <p:nvSpPr>
          <p:cNvPr id="394" name="Google Shape;394;g34e74833aa5_0_3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4e74833aa5_0_55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All EHCPs must detail needs (Section B), outcomes (E), educational provision (F), plus health (G) and social care (H1/H2) elements, but format may vary by local authority.</a:t>
            </a:r>
            <a:endParaRPr/>
          </a:p>
        </p:txBody>
      </p:sp>
      <p:sp>
        <p:nvSpPr>
          <p:cNvPr id="404" name="Google Shape;404;g34e74833aa5_0_5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34e74833aa5_0_64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Each plan must separately label sections for child and parent views (A), SEN (B), health (C), social care (D–H2), education provision (F), outcomes (E), budget (J), placement (I) and advice list (K).</a:t>
            </a:r>
            <a:endParaRPr/>
          </a:p>
        </p:txBody>
      </p:sp>
      <p:sp>
        <p:nvSpPr>
          <p:cNvPr id="421" name="Google Shape;421;g34e74833aa5_0_6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34e74833aa5_0_14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When naming or changing your requested school or setting, LAs must consult and usually comply unless the choice is unsuitable or would disrupt resources or others’ education.</a:t>
            </a:r>
            <a:endParaRPr/>
          </a:p>
        </p:txBody>
      </p:sp>
      <p:sp>
        <p:nvSpPr>
          <p:cNvPr id="432" name="Google Shape;432;g34e74833aa5_0_14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34e74833aa5_0_150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Under Section 20, schools must anticipate and remove substantial disadvantages—by changing practices, physical features or providing auxiliary aids—for disabled pupils.</a:t>
            </a:r>
            <a:endParaRPr/>
          </a:p>
        </p:txBody>
      </p:sp>
      <p:sp>
        <p:nvSpPr>
          <p:cNvPr id="444" name="Google Shape;444;g34e74833aa5_0_15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g34e74833aa5_0_18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Disability discrimination includes direct, indirect, failure to adjust, discrimination arising from disability, harassment and victimisation; each has distinct legal tests and examples.</a:t>
            </a:r>
            <a:endParaRPr/>
          </a:p>
        </p:txBody>
      </p:sp>
      <p:sp>
        <p:nvSpPr>
          <p:cNvPr id="549" name="Google Shape;549;g34e74833aa5_0_18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34fb3b83783_0_3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SzPts val="1100"/>
              <a:buNone/>
            </a:pPr>
            <a:r>
              <a:rPr lang="en-GB"/>
              <a:t>Parents or young people can appeal LA decisions on assessments, EHCP content or placement to the SEND Tribunal, usually after mediation, under Section 51 of the Children and Families Act.</a:t>
            </a:r>
            <a:endParaRPr/>
          </a:p>
          <a:p>
            <a:pPr indent="0" lvl="0" marL="0" rtl="0" algn="l">
              <a:lnSpc>
                <a:spcPct val="115000"/>
              </a:lnSpc>
              <a:spcBef>
                <a:spcPts val="1200"/>
              </a:spcBef>
              <a:spcAft>
                <a:spcPts val="1200"/>
              </a:spcAft>
              <a:buSzPts val="1100"/>
              <a:buNone/>
            </a:pPr>
            <a:r>
              <a:t/>
            </a:r>
            <a:endParaRPr/>
          </a:p>
        </p:txBody>
      </p:sp>
      <p:sp>
        <p:nvSpPr>
          <p:cNvPr id="560" name="Google Shape;560;g34fb3b83783_0_3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34fb3b83783_0_37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Before many Tribunal appeals, independent mediation lets you and the LA explore solutions with a neutral specialist, potentially resolving disputes without a formal hearing.</a:t>
            </a:r>
            <a:endParaRPr/>
          </a:p>
        </p:txBody>
      </p:sp>
      <p:sp>
        <p:nvSpPr>
          <p:cNvPr id="570" name="Google Shape;570;g34fb3b83783_0_3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34fb3b83783_0_38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GB"/>
              <a:t>If mediation yields agreement, LAs must initiate assessments within 2 weeks, issue draft EHCPs in 5 weeks (final in 11), and enact amendments or placement changes in 2–5 weeks.</a:t>
            </a:r>
            <a:endParaRPr/>
          </a:p>
          <a:p>
            <a:pPr indent="0" lvl="0" marL="0" rtl="0" algn="l">
              <a:spcBef>
                <a:spcPts val="1200"/>
              </a:spcBef>
              <a:spcAft>
                <a:spcPts val="0"/>
              </a:spcAft>
              <a:buNone/>
            </a:pPr>
            <a:r>
              <a:t/>
            </a:r>
            <a:endParaRPr/>
          </a:p>
        </p:txBody>
      </p:sp>
      <p:sp>
        <p:nvSpPr>
          <p:cNvPr id="583" name="Google Shape;583;g34fb3b83783_0_3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34e74833aa5_0_9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The Tribunal can order assessments, require or amend EHCPs, bind LAs on education provision (Sections B, F, I) and recommend health or social care measures, following strict procedural rules.</a:t>
            </a:r>
            <a:endParaRPr/>
          </a:p>
        </p:txBody>
      </p:sp>
      <p:sp>
        <p:nvSpPr>
          <p:cNvPr id="595" name="Google Shape;595;g34e74833aa5_0_9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34e74833aa5_0_93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SEND law empowers you to secure tailored education, hold LAs and schools to account, and use mediation or Tribunal appeals; keep detailed records, know your rights and trust your expertise.</a:t>
            </a:r>
            <a:endParaRPr/>
          </a:p>
        </p:txBody>
      </p:sp>
      <p:sp>
        <p:nvSpPr>
          <p:cNvPr id="605" name="Google Shape;605;g34e74833aa5_0_9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g34fb3b83783_0_52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Mediation is your chance to resolve disagreements informally with the local authority, guided by an independent SEN specialist who helps both sides explore solutions, clarify issues and record any outcomes without going to Tribunal</a:t>
            </a:r>
            <a:endParaRPr/>
          </a:p>
        </p:txBody>
      </p:sp>
      <p:sp>
        <p:nvSpPr>
          <p:cNvPr id="615" name="Google Shape;615;g34fb3b83783_0_5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g34e74833aa5_0_124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If you reach agreement at mediation, the LA must kick off or complete actions fast: assessments start within two weeks, draft EHCPs in five weeks (finalised by eleven), amendments in two to five weeks, and any agreed funding or professional involvement within two weeks.</a:t>
            </a:r>
            <a:endParaRPr/>
          </a:p>
        </p:txBody>
      </p:sp>
      <p:sp>
        <p:nvSpPr>
          <p:cNvPr id="632" name="Google Shape;632;g34e74833aa5_0_12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g34fb3b83783_0_65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The First‐tier SEND Tribunal can order the LA to assess needs, issue or amend EHCPs, name a school or setting and make binding decisions on education sections (B, F, I), plus non-binding health and social care recommendations, all under strict procedural rules and case-management powers.</a:t>
            </a:r>
            <a:endParaRPr/>
          </a:p>
        </p:txBody>
      </p:sp>
      <p:sp>
        <p:nvSpPr>
          <p:cNvPr id="650" name="Google Shape;650;g34fb3b83783_0_6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g34fb3b83783_0_6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SEND law guarantees tailored education, binding LA duties under the Children and Families Act 2014, quality-first teaching and reasonable adjustments under the Equality Act, plus formal routes—mediation and Tribunal—when things go wrong.</a:t>
            </a:r>
            <a:endParaRPr/>
          </a:p>
        </p:txBody>
      </p:sp>
      <p:sp>
        <p:nvSpPr>
          <p:cNvPr id="661" name="Google Shape;661;g34fb3b83783_0_6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g34fb3b83783_0_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1" name="Google Shape;671;g34fb3b83783_0_6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Trust your knowledge as a parent, keep thorough records, refer back to the law at every step and don’t hesitate to ask for exactly what your child needs—the more you use these tools, the more confident you become.</a:t>
            </a:r>
            <a:endParaRPr/>
          </a:p>
        </p:txBody>
      </p:sp>
      <p:sp>
        <p:nvSpPr>
          <p:cNvPr id="672" name="Google Shape;672;g34fb3b83783_0_6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g34e74833aa5_0_20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Trust your knowledge as a parent, keep thorough records, refer back to the law at every step and don’t hesitate to ask for exactly what your child needs—the more you use these tools, the more confident you become.</a:t>
            </a:r>
            <a:endParaRPr/>
          </a:p>
        </p:txBody>
      </p:sp>
      <p:sp>
        <p:nvSpPr>
          <p:cNvPr id="680" name="Google Shape;680;g34e74833aa5_0_20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2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0" name="Google Shape;30;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2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2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2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2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3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3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3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p:nvPr>
            <p:ph idx="2" type="pic"/>
          </p:nvPr>
        </p:nvSpPr>
        <p:spPr>
          <a:xfrm>
            <a:off x="5183188" y="987425"/>
            <a:ext cx="6172200" cy="4873625"/>
          </a:xfrm>
          <a:prstGeom prst="rect">
            <a:avLst/>
          </a:prstGeom>
          <a:noFill/>
          <a:ln>
            <a:noFill/>
          </a:ln>
        </p:spPr>
      </p:sp>
      <p:sp>
        <p:nvSpPr>
          <p:cNvPr id="68" name="Google Shape;68;p3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3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3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3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0" name="Shape 90"/>
        <p:cNvGrpSpPr/>
        <p:nvPr/>
      </p:nvGrpSpPr>
      <p:grpSpPr>
        <a:xfrm>
          <a:off x="0" y="0"/>
          <a:ext cx="0" cy="0"/>
          <a:chOff x="0" y="0"/>
          <a:chExt cx="0" cy="0"/>
        </a:xfrm>
      </p:grpSpPr>
      <p:sp>
        <p:nvSpPr>
          <p:cNvPr id="91" name="Google Shape;91;g34e74833aa5_0_57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g34e74833aa5_0_577"/>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 name="Google Shape;93;g34e74833aa5_0_577"/>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g34e74833aa5_0_577"/>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g34e74833aa5_0_57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6" name="Shape 96"/>
        <p:cNvGrpSpPr/>
        <p:nvPr/>
      </p:nvGrpSpPr>
      <p:grpSpPr>
        <a:xfrm>
          <a:off x="0" y="0"/>
          <a:ext cx="0" cy="0"/>
          <a:chOff x="0" y="0"/>
          <a:chExt cx="0" cy="0"/>
        </a:xfrm>
      </p:grpSpPr>
      <p:sp>
        <p:nvSpPr>
          <p:cNvPr id="97" name="Google Shape;97;g34e74833aa5_0_583"/>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g34e74833aa5_0_583"/>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9" name="Google Shape;99;g34e74833aa5_0_58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g34e74833aa5_0_58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g34e74833aa5_0_58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2" name="Shape 102"/>
        <p:cNvGrpSpPr/>
        <p:nvPr/>
      </p:nvGrpSpPr>
      <p:grpSpPr>
        <a:xfrm>
          <a:off x="0" y="0"/>
          <a:ext cx="0" cy="0"/>
          <a:chOff x="0" y="0"/>
          <a:chExt cx="0" cy="0"/>
        </a:xfrm>
      </p:grpSpPr>
      <p:sp>
        <p:nvSpPr>
          <p:cNvPr id="103" name="Google Shape;103;g34e74833aa5_0_589"/>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g34e74833aa5_0_589"/>
          <p:cNvSpPr txBox="1"/>
          <p:nvPr>
            <p:ph idx="1" type="body"/>
          </p:nvPr>
        </p:nvSpPr>
        <p:spPr>
          <a:xfrm>
            <a:off x="831850" y="4589463"/>
            <a:ext cx="10515600" cy="15003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105" name="Google Shape;105;g34e74833aa5_0_58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g34e74833aa5_0_58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g34e74833aa5_0_58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08" name="Shape 108"/>
        <p:cNvGrpSpPr/>
        <p:nvPr/>
      </p:nvGrpSpPr>
      <p:grpSpPr>
        <a:xfrm>
          <a:off x="0" y="0"/>
          <a:ext cx="0" cy="0"/>
          <a:chOff x="0" y="0"/>
          <a:chExt cx="0" cy="0"/>
        </a:xfrm>
      </p:grpSpPr>
      <p:sp>
        <p:nvSpPr>
          <p:cNvPr id="109" name="Google Shape;109;g34e74833aa5_0_595"/>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g34e74833aa5_0_595"/>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1" name="Google Shape;111;g34e74833aa5_0_595"/>
          <p:cNvSpPr txBox="1"/>
          <p:nvPr>
            <p:ph idx="2" type="body"/>
          </p:nvPr>
        </p:nvSpPr>
        <p:spPr>
          <a:xfrm>
            <a:off x="6172200" y="1825625"/>
            <a:ext cx="5181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 name="Google Shape;112;g34e74833aa5_0_595"/>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g34e74833aa5_0_595"/>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g34e74833aa5_0_59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5" name="Shape 115"/>
        <p:cNvGrpSpPr/>
        <p:nvPr/>
      </p:nvGrpSpPr>
      <p:grpSpPr>
        <a:xfrm>
          <a:off x="0" y="0"/>
          <a:ext cx="0" cy="0"/>
          <a:chOff x="0" y="0"/>
          <a:chExt cx="0" cy="0"/>
        </a:xfrm>
      </p:grpSpPr>
      <p:sp>
        <p:nvSpPr>
          <p:cNvPr id="116" name="Google Shape;116;g34e74833aa5_0_602"/>
          <p:cNvSpPr txBox="1"/>
          <p:nvPr>
            <p:ph type="title"/>
          </p:nvPr>
        </p:nvSpPr>
        <p:spPr>
          <a:xfrm>
            <a:off x="839788"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g34e74833aa5_0_602"/>
          <p:cNvSpPr txBox="1"/>
          <p:nvPr>
            <p:ph idx="1" type="body"/>
          </p:nvPr>
        </p:nvSpPr>
        <p:spPr>
          <a:xfrm>
            <a:off x="839788" y="1681163"/>
            <a:ext cx="51579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8" name="Google Shape;118;g34e74833aa5_0_602"/>
          <p:cNvSpPr txBox="1"/>
          <p:nvPr>
            <p:ph idx="2" type="body"/>
          </p:nvPr>
        </p:nvSpPr>
        <p:spPr>
          <a:xfrm>
            <a:off x="839788" y="2505075"/>
            <a:ext cx="51579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g34e74833aa5_0_602"/>
          <p:cNvSpPr txBox="1"/>
          <p:nvPr>
            <p:ph idx="3" type="body"/>
          </p:nvPr>
        </p:nvSpPr>
        <p:spPr>
          <a:xfrm>
            <a:off x="6172200" y="1681163"/>
            <a:ext cx="51831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0" name="Google Shape;120;g34e74833aa5_0_602"/>
          <p:cNvSpPr txBox="1"/>
          <p:nvPr>
            <p:ph idx="4" type="body"/>
          </p:nvPr>
        </p:nvSpPr>
        <p:spPr>
          <a:xfrm>
            <a:off x="6172200" y="2505075"/>
            <a:ext cx="51831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 name="Google Shape;121;g34e74833aa5_0_602"/>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g34e74833aa5_0_602"/>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g34e74833aa5_0_60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4" name="Shape 124"/>
        <p:cNvGrpSpPr/>
        <p:nvPr/>
      </p:nvGrpSpPr>
      <p:grpSpPr>
        <a:xfrm>
          <a:off x="0" y="0"/>
          <a:ext cx="0" cy="0"/>
          <a:chOff x="0" y="0"/>
          <a:chExt cx="0" cy="0"/>
        </a:xfrm>
      </p:grpSpPr>
      <p:sp>
        <p:nvSpPr>
          <p:cNvPr id="125" name="Google Shape;125;g34e74833aa5_0_61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g34e74833aa5_0_611"/>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g34e74833aa5_0_611"/>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g34e74833aa5_0_61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9" name="Shape 129"/>
        <p:cNvGrpSpPr/>
        <p:nvPr/>
      </p:nvGrpSpPr>
      <p:grpSpPr>
        <a:xfrm>
          <a:off x="0" y="0"/>
          <a:ext cx="0" cy="0"/>
          <a:chOff x="0" y="0"/>
          <a:chExt cx="0" cy="0"/>
        </a:xfrm>
      </p:grpSpPr>
      <p:sp>
        <p:nvSpPr>
          <p:cNvPr id="130" name="Google Shape;130;g34e74833aa5_0_616"/>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g34e74833aa5_0_616"/>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g34e74833aa5_0_61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3" name="Shape 133"/>
        <p:cNvGrpSpPr/>
        <p:nvPr/>
      </p:nvGrpSpPr>
      <p:grpSpPr>
        <a:xfrm>
          <a:off x="0" y="0"/>
          <a:ext cx="0" cy="0"/>
          <a:chOff x="0" y="0"/>
          <a:chExt cx="0" cy="0"/>
        </a:xfrm>
      </p:grpSpPr>
      <p:sp>
        <p:nvSpPr>
          <p:cNvPr id="134" name="Google Shape;134;g34e74833aa5_0_620"/>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g34e74833aa5_0_620"/>
          <p:cNvSpPr txBox="1"/>
          <p:nvPr>
            <p:ph idx="1" type="body"/>
          </p:nvPr>
        </p:nvSpPr>
        <p:spPr>
          <a:xfrm>
            <a:off x="5183188" y="987425"/>
            <a:ext cx="6172200" cy="4873500"/>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6" name="Google Shape;136;g34e74833aa5_0_620"/>
          <p:cNvSpPr txBox="1"/>
          <p:nvPr>
            <p:ph idx="2"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7" name="Google Shape;137;g34e74833aa5_0_62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g34e74833aa5_0_62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g34e74833aa5_0_62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0" name="Shape 140"/>
        <p:cNvGrpSpPr/>
        <p:nvPr/>
      </p:nvGrpSpPr>
      <p:grpSpPr>
        <a:xfrm>
          <a:off x="0" y="0"/>
          <a:ext cx="0" cy="0"/>
          <a:chOff x="0" y="0"/>
          <a:chExt cx="0" cy="0"/>
        </a:xfrm>
      </p:grpSpPr>
      <p:sp>
        <p:nvSpPr>
          <p:cNvPr id="141" name="Google Shape;141;g34e74833aa5_0_627"/>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 name="Google Shape;142;g34e74833aa5_0_627"/>
          <p:cNvSpPr/>
          <p:nvPr>
            <p:ph idx="2" type="pic"/>
          </p:nvPr>
        </p:nvSpPr>
        <p:spPr>
          <a:xfrm>
            <a:off x="5183188" y="987425"/>
            <a:ext cx="6172200" cy="4873500"/>
          </a:xfrm>
          <a:prstGeom prst="rect">
            <a:avLst/>
          </a:prstGeom>
          <a:noFill/>
          <a:ln>
            <a:noFill/>
          </a:ln>
        </p:spPr>
      </p:sp>
      <p:sp>
        <p:nvSpPr>
          <p:cNvPr id="143" name="Google Shape;143;g34e74833aa5_0_627"/>
          <p:cNvSpPr txBox="1"/>
          <p:nvPr>
            <p:ph idx="1"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4" name="Google Shape;144;g34e74833aa5_0_627"/>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g34e74833aa5_0_627"/>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g34e74833aa5_0_62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7" name="Shape 147"/>
        <p:cNvGrpSpPr/>
        <p:nvPr/>
      </p:nvGrpSpPr>
      <p:grpSpPr>
        <a:xfrm>
          <a:off x="0" y="0"/>
          <a:ext cx="0" cy="0"/>
          <a:chOff x="0" y="0"/>
          <a:chExt cx="0" cy="0"/>
        </a:xfrm>
      </p:grpSpPr>
      <p:sp>
        <p:nvSpPr>
          <p:cNvPr id="148" name="Google Shape;148;g34e74833aa5_0_63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9" name="Google Shape;149;g34e74833aa5_0_634"/>
          <p:cNvSpPr txBox="1"/>
          <p:nvPr>
            <p:ph idx="1" type="body"/>
          </p:nvPr>
        </p:nvSpPr>
        <p:spPr>
          <a:xfrm rot="5400000">
            <a:off x="3920400" y="-1256575"/>
            <a:ext cx="4351200"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 name="Google Shape;150;g34e74833aa5_0_63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g34e74833aa5_0_63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g34e74833aa5_0_63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3" name="Shape 153"/>
        <p:cNvGrpSpPr/>
        <p:nvPr/>
      </p:nvGrpSpPr>
      <p:grpSpPr>
        <a:xfrm>
          <a:off x="0" y="0"/>
          <a:ext cx="0" cy="0"/>
          <a:chOff x="0" y="0"/>
          <a:chExt cx="0" cy="0"/>
        </a:xfrm>
      </p:grpSpPr>
      <p:sp>
        <p:nvSpPr>
          <p:cNvPr id="154" name="Google Shape;154;g34e74833aa5_0_640"/>
          <p:cNvSpPr txBox="1"/>
          <p:nvPr>
            <p:ph type="title"/>
          </p:nvPr>
        </p:nvSpPr>
        <p:spPr>
          <a:xfrm rot="5400000">
            <a:off x="7133400" y="1956625"/>
            <a:ext cx="5811900"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5" name="Google Shape;155;g34e74833aa5_0_640"/>
          <p:cNvSpPr txBox="1"/>
          <p:nvPr>
            <p:ph idx="1" type="body"/>
          </p:nvPr>
        </p:nvSpPr>
        <p:spPr>
          <a:xfrm rot="5400000">
            <a:off x="1799400" y="-596075"/>
            <a:ext cx="5811900"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6" name="Google Shape;156;g34e74833aa5_0_64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7" name="Google Shape;157;g34e74833aa5_0_64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 name="Google Shape;158;g34e74833aa5_0_64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 name="Shape 84"/>
        <p:cNvGrpSpPr/>
        <p:nvPr/>
      </p:nvGrpSpPr>
      <p:grpSpPr>
        <a:xfrm>
          <a:off x="0" y="0"/>
          <a:ext cx="0" cy="0"/>
          <a:chOff x="0" y="0"/>
          <a:chExt cx="0" cy="0"/>
        </a:xfrm>
      </p:grpSpPr>
      <p:sp>
        <p:nvSpPr>
          <p:cNvPr id="85" name="Google Shape;85;g34e74833aa5_0_57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6" name="Google Shape;86;g34e74833aa5_0_571"/>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406400" lvl="0" marL="457200" marR="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7" name="Google Shape;87;g34e74833aa5_0_571"/>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8" name="Google Shape;88;g34e74833aa5_0_571"/>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9" name="Google Shape;89;g34e74833aa5_0_57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200" u="none" cap="none" strike="noStrike">
                <a:solidFill>
                  <a:srgbClr val="757575"/>
                </a:solidFill>
                <a:latin typeface="Arial"/>
                <a:ea typeface="Arial"/>
                <a:cs typeface="Arial"/>
                <a:sym typeface="Arial"/>
              </a:defRPr>
            </a:lvl1pPr>
            <a:lvl2pPr indent="0" lvl="1" marL="0" marR="0" algn="r">
              <a:spcBef>
                <a:spcPts val="0"/>
              </a:spcBef>
              <a:buNone/>
              <a:defRPr b="0" i="0" sz="1200" u="none" cap="none" strike="noStrike">
                <a:solidFill>
                  <a:srgbClr val="757575"/>
                </a:solidFill>
                <a:latin typeface="Arial"/>
                <a:ea typeface="Arial"/>
                <a:cs typeface="Arial"/>
                <a:sym typeface="Arial"/>
              </a:defRPr>
            </a:lvl2pPr>
            <a:lvl3pPr indent="0" lvl="2" marL="0" marR="0" algn="r">
              <a:spcBef>
                <a:spcPts val="0"/>
              </a:spcBef>
              <a:buNone/>
              <a:defRPr b="0" i="0" sz="1200" u="none" cap="none" strike="noStrike">
                <a:solidFill>
                  <a:srgbClr val="757575"/>
                </a:solidFill>
                <a:latin typeface="Arial"/>
                <a:ea typeface="Arial"/>
                <a:cs typeface="Arial"/>
                <a:sym typeface="Arial"/>
              </a:defRPr>
            </a:lvl3pPr>
            <a:lvl4pPr indent="0" lvl="3" marL="0" marR="0" algn="r">
              <a:spcBef>
                <a:spcPts val="0"/>
              </a:spcBef>
              <a:buNone/>
              <a:defRPr b="0" i="0" sz="1200" u="none" cap="none" strike="noStrike">
                <a:solidFill>
                  <a:srgbClr val="757575"/>
                </a:solidFill>
                <a:latin typeface="Arial"/>
                <a:ea typeface="Arial"/>
                <a:cs typeface="Arial"/>
                <a:sym typeface="Arial"/>
              </a:defRPr>
            </a:lvl4pPr>
            <a:lvl5pPr indent="0" lvl="4" marL="0" marR="0" algn="r">
              <a:spcBef>
                <a:spcPts val="0"/>
              </a:spcBef>
              <a:buNone/>
              <a:defRPr b="0" i="0" sz="1200" u="none" cap="none" strike="noStrike">
                <a:solidFill>
                  <a:srgbClr val="757575"/>
                </a:solidFill>
                <a:latin typeface="Arial"/>
                <a:ea typeface="Arial"/>
                <a:cs typeface="Arial"/>
                <a:sym typeface="Arial"/>
              </a:defRPr>
            </a:lvl5pPr>
            <a:lvl6pPr indent="0" lvl="5" marL="0" marR="0" algn="r">
              <a:spcBef>
                <a:spcPts val="0"/>
              </a:spcBef>
              <a:buNone/>
              <a:defRPr b="0" i="0" sz="1200" u="none" cap="none" strike="noStrike">
                <a:solidFill>
                  <a:srgbClr val="757575"/>
                </a:solidFill>
                <a:latin typeface="Arial"/>
                <a:ea typeface="Arial"/>
                <a:cs typeface="Arial"/>
                <a:sym typeface="Arial"/>
              </a:defRPr>
            </a:lvl6pPr>
            <a:lvl7pPr indent="0" lvl="6" marL="0" marR="0" algn="r">
              <a:spcBef>
                <a:spcPts val="0"/>
              </a:spcBef>
              <a:buNone/>
              <a:defRPr b="0" i="0" sz="1200" u="none" cap="none" strike="noStrike">
                <a:solidFill>
                  <a:srgbClr val="757575"/>
                </a:solidFill>
                <a:latin typeface="Arial"/>
                <a:ea typeface="Arial"/>
                <a:cs typeface="Arial"/>
                <a:sym typeface="Arial"/>
              </a:defRPr>
            </a:lvl7pPr>
            <a:lvl8pPr indent="0" lvl="7" marL="0" marR="0" algn="r">
              <a:spcBef>
                <a:spcPts val="0"/>
              </a:spcBef>
              <a:buNone/>
              <a:defRPr b="0" i="0" sz="1200" u="none" cap="none" strike="noStrike">
                <a:solidFill>
                  <a:srgbClr val="757575"/>
                </a:solidFill>
                <a:latin typeface="Arial"/>
                <a:ea typeface="Arial"/>
                <a:cs typeface="Arial"/>
                <a:sym typeface="Arial"/>
              </a:defRPr>
            </a:lvl8pPr>
            <a:lvl9pPr indent="0" lvl="8" marL="0" marR="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jpg"/><Relationship Id="rId4" Type="http://schemas.openxmlformats.org/officeDocument/2006/relationships/image" Target="../media/image12.png"/><Relationship Id="rId5" Type="http://schemas.openxmlformats.org/officeDocument/2006/relationships/image" Target="../media/image5.png"/><Relationship Id="rId6"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9.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9.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9.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9.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8.jp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0.jp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hyperlink" Target="https://thecpd.group/webinar/portal/3aa227d4-4ecf-431f-932b-55ca0a01f298" TargetMode="External"/><Relationship Id="rId4" Type="http://schemas.openxmlformats.org/officeDocument/2006/relationships/image" Target="../media/image3.png"/><Relationship Id="rId5"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2" name="Shape 162"/>
        <p:cNvGrpSpPr/>
        <p:nvPr/>
      </p:nvGrpSpPr>
      <p:grpSpPr>
        <a:xfrm>
          <a:off x="0" y="0"/>
          <a:ext cx="0" cy="0"/>
          <a:chOff x="0" y="0"/>
          <a:chExt cx="0" cy="0"/>
        </a:xfrm>
      </p:grpSpPr>
      <p:sp>
        <p:nvSpPr>
          <p:cNvPr id="163" name="Google Shape;163;p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4" name="Google Shape;164;p1"/>
          <p:cNvSpPr/>
          <p:nvPr/>
        </p:nvSpPr>
        <p:spPr>
          <a:xfrm>
            <a:off x="0" y="0"/>
            <a:ext cx="12192000" cy="6858000"/>
          </a:xfrm>
          <a:prstGeom prst="rect">
            <a:avLst/>
          </a:prstGeom>
          <a:solidFill>
            <a:srgbClr val="FAE2D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5" name="Google Shape;165;p1"/>
          <p:cNvSpPr/>
          <p:nvPr/>
        </p:nvSpPr>
        <p:spPr>
          <a:xfrm>
            <a:off x="685800" y="685800"/>
            <a:ext cx="108204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6" name="Google Shape;166;p1"/>
          <p:cNvSpPr/>
          <p:nvPr/>
        </p:nvSpPr>
        <p:spPr>
          <a:xfrm>
            <a:off x="2350200" y="1911550"/>
            <a:ext cx="7491600" cy="1010700"/>
          </a:xfrm>
          <a:prstGeom prst="rect">
            <a:avLst/>
          </a:prstGeom>
          <a:noFill/>
          <a:ln>
            <a:noFill/>
          </a:ln>
        </p:spPr>
        <p:txBody>
          <a:bodyPr anchorCtr="0" anchor="b" bIns="45700" lIns="91425" spcFirstLastPara="1" rIns="91425" wrap="square" tIns="45700">
            <a:normAutofit/>
          </a:bodyPr>
          <a:lstStyle/>
          <a:p>
            <a:pPr indent="0" lvl="0" marL="0" marR="0" rtl="0" algn="ctr">
              <a:lnSpc>
                <a:spcPct val="80000"/>
              </a:lnSpc>
              <a:spcBef>
                <a:spcPts val="0"/>
              </a:spcBef>
              <a:spcAft>
                <a:spcPts val="0"/>
              </a:spcAft>
              <a:buClr>
                <a:srgbClr val="000000"/>
              </a:buClr>
              <a:buSzPts val="2720"/>
              <a:buFont typeface="Arial"/>
              <a:buNone/>
            </a:pPr>
            <a:r>
              <a:rPr b="1" lang="en-GB" sz="4520">
                <a:solidFill>
                  <a:schemeClr val="accent4"/>
                </a:solidFill>
                <a:latin typeface="Calibri"/>
                <a:ea typeface="Calibri"/>
                <a:cs typeface="Calibri"/>
                <a:sym typeface="Calibri"/>
              </a:rPr>
              <a:t>The Complete </a:t>
            </a:r>
            <a:endParaRPr b="1" sz="4520">
              <a:solidFill>
                <a:schemeClr val="accent4"/>
              </a:solidFill>
              <a:latin typeface="Calibri"/>
              <a:ea typeface="Calibri"/>
              <a:cs typeface="Calibri"/>
              <a:sym typeface="Calibri"/>
            </a:endParaRPr>
          </a:p>
          <a:p>
            <a:pPr indent="0" lvl="0" marL="0" marR="0" rtl="0" algn="ctr">
              <a:lnSpc>
                <a:spcPct val="80000"/>
              </a:lnSpc>
              <a:spcBef>
                <a:spcPts val="0"/>
              </a:spcBef>
              <a:spcAft>
                <a:spcPts val="0"/>
              </a:spcAft>
              <a:buClr>
                <a:srgbClr val="000000"/>
              </a:buClr>
              <a:buSzPts val="2720"/>
              <a:buFont typeface="Arial"/>
              <a:buNone/>
            </a:pPr>
            <a:r>
              <a:rPr b="1" lang="en-GB" sz="4520">
                <a:solidFill>
                  <a:schemeClr val="accent4"/>
                </a:solidFill>
                <a:latin typeface="Calibri"/>
                <a:ea typeface="Calibri"/>
                <a:cs typeface="Calibri"/>
                <a:sym typeface="Calibri"/>
              </a:rPr>
              <a:t>SEND LAW</a:t>
            </a:r>
            <a:endParaRPr b="1" sz="4520">
              <a:solidFill>
                <a:schemeClr val="accent4"/>
              </a:solidFill>
              <a:latin typeface="Calibri"/>
              <a:ea typeface="Calibri"/>
              <a:cs typeface="Calibri"/>
              <a:sym typeface="Calibri"/>
            </a:endParaRPr>
          </a:p>
          <a:p>
            <a:pPr indent="0" lvl="0" marL="0" marR="0" rtl="0" algn="ctr">
              <a:lnSpc>
                <a:spcPct val="80000"/>
              </a:lnSpc>
              <a:spcBef>
                <a:spcPts val="0"/>
              </a:spcBef>
              <a:spcAft>
                <a:spcPts val="0"/>
              </a:spcAft>
              <a:buClr>
                <a:srgbClr val="000000"/>
              </a:buClr>
              <a:buSzPts val="2720"/>
              <a:buFont typeface="Arial"/>
              <a:buNone/>
            </a:pPr>
            <a:r>
              <a:rPr b="1" lang="en-GB" sz="4520">
                <a:solidFill>
                  <a:schemeClr val="accent4"/>
                </a:solidFill>
                <a:latin typeface="Calibri"/>
                <a:ea typeface="Calibri"/>
                <a:cs typeface="Calibri"/>
                <a:sym typeface="Calibri"/>
              </a:rPr>
              <a:t> for Parents</a:t>
            </a:r>
            <a:endParaRPr b="1" i="0" sz="4020" u="none" cap="none" strike="noStrike">
              <a:solidFill>
                <a:schemeClr val="accent4"/>
              </a:solidFill>
              <a:latin typeface="Calibri"/>
              <a:ea typeface="Calibri"/>
              <a:cs typeface="Calibri"/>
              <a:sym typeface="Calibri"/>
            </a:endParaRPr>
          </a:p>
        </p:txBody>
      </p:sp>
      <p:sp>
        <p:nvSpPr>
          <p:cNvPr id="167" name="Google Shape;167;p1"/>
          <p:cNvSpPr txBox="1"/>
          <p:nvPr/>
        </p:nvSpPr>
        <p:spPr>
          <a:xfrm>
            <a:off x="9442173" y="6491604"/>
            <a:ext cx="2822713" cy="246257"/>
          </a:xfrm>
          <a:prstGeom prst="rect">
            <a:avLst/>
          </a:prstGeom>
          <a:noFill/>
          <a:ln>
            <a:noFill/>
          </a:ln>
        </p:spPr>
        <p:txBody>
          <a:bodyPr anchorCtr="0" anchor="t" bIns="45700" lIns="91425" spcFirstLastPara="1" rIns="91425" wrap="square" tIns="45700">
            <a:normAutofit fontScale="77500"/>
          </a:bodyPr>
          <a:lstStyle/>
          <a:p>
            <a:pPr indent="0" lvl="0" marL="0" marR="0" rtl="0" algn="ctr">
              <a:lnSpc>
                <a:spcPct val="90000"/>
              </a:lnSpc>
              <a:spcBef>
                <a:spcPts val="0"/>
              </a:spcBef>
              <a:spcAft>
                <a:spcPts val="0"/>
              </a:spcAft>
              <a:buClr>
                <a:srgbClr val="000000"/>
              </a:buClr>
              <a:buSzPct val="100000"/>
              <a:buFont typeface="Arial"/>
              <a:buNone/>
            </a:pPr>
            <a:r>
              <a:rPr b="0" i="0" lang="en-GB" sz="1400" u="none" cap="none" strike="noStrike">
                <a:solidFill>
                  <a:srgbClr val="595959"/>
                </a:solidFill>
                <a:latin typeface="Arial"/>
                <a:ea typeface="Arial"/>
                <a:cs typeface="Arial"/>
                <a:sym typeface="Arial"/>
              </a:rPr>
              <a:t>© 202</a:t>
            </a:r>
            <a:r>
              <a:rPr lang="en-GB">
                <a:solidFill>
                  <a:srgbClr val="595959"/>
                </a:solidFill>
              </a:rPr>
              <a:t>4-2026</a:t>
            </a:r>
            <a:r>
              <a:rPr b="0" i="0" lang="en-GB" sz="1400" u="none" cap="none" strike="noStrike">
                <a:solidFill>
                  <a:srgbClr val="595959"/>
                </a:solidFill>
                <a:latin typeface="Arial"/>
                <a:ea typeface="Arial"/>
                <a:cs typeface="Arial"/>
                <a:sym typeface="Arial"/>
              </a:rPr>
              <a:t> SEN Parent Support Group</a:t>
            </a:r>
            <a:endParaRPr b="0" i="0" sz="1400" u="none" cap="none" strike="noStrike">
              <a:solidFill>
                <a:srgbClr val="000000"/>
              </a:solidFill>
              <a:latin typeface="Arial"/>
              <a:ea typeface="Arial"/>
              <a:cs typeface="Arial"/>
              <a:sym typeface="Arial"/>
            </a:endParaRPr>
          </a:p>
        </p:txBody>
      </p:sp>
      <p:pic>
        <p:nvPicPr>
          <p:cNvPr id="168" name="Google Shape;168;p1"/>
          <p:cNvPicPr preferRelativeResize="0"/>
          <p:nvPr/>
        </p:nvPicPr>
        <p:blipFill rotWithShape="1">
          <a:blip r:embed="rId3">
            <a:alphaModFix/>
          </a:blip>
          <a:srcRect b="0" l="0" r="0" t="0"/>
          <a:stretch/>
        </p:blipFill>
        <p:spPr>
          <a:xfrm>
            <a:off x="4135308" y="3875175"/>
            <a:ext cx="3921375" cy="19699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pic>
        <p:nvPicPr>
          <p:cNvPr id="173" name="Google Shape;173;p2"/>
          <p:cNvPicPr preferRelativeResize="0"/>
          <p:nvPr/>
        </p:nvPicPr>
        <p:blipFill rotWithShape="1">
          <a:blip r:embed="rId3">
            <a:alphaModFix/>
          </a:blip>
          <a:srcRect b="40060" l="2943" r="0" t="23114"/>
          <a:stretch/>
        </p:blipFill>
        <p:spPr>
          <a:xfrm>
            <a:off x="66941" y="56307"/>
            <a:ext cx="2114945" cy="405466"/>
          </a:xfrm>
          <a:prstGeom prst="rect">
            <a:avLst/>
          </a:prstGeom>
          <a:noFill/>
          <a:ln>
            <a:noFill/>
          </a:ln>
        </p:spPr>
      </p:pic>
      <p:sp>
        <p:nvSpPr>
          <p:cNvPr id="174" name="Google Shape;174;p2"/>
          <p:cNvSpPr txBox="1"/>
          <p:nvPr/>
        </p:nvSpPr>
        <p:spPr>
          <a:xfrm>
            <a:off x="9377049" y="6549550"/>
            <a:ext cx="3162600" cy="215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Arial"/>
                <a:ea typeface="Arial"/>
                <a:cs typeface="Arial"/>
                <a:sym typeface="Arial"/>
              </a:rPr>
              <a:t>© 2024-2026 SEN Parent Support Group</a:t>
            </a:r>
            <a:endParaRPr b="0" i="0" sz="1400" u="none" cap="none" strike="noStrike">
              <a:solidFill>
                <a:srgbClr val="000000"/>
              </a:solidFill>
              <a:latin typeface="Arial"/>
              <a:ea typeface="Arial"/>
              <a:cs typeface="Arial"/>
              <a:sym typeface="Arial"/>
            </a:endParaRPr>
          </a:p>
        </p:txBody>
      </p:sp>
      <p:sp>
        <p:nvSpPr>
          <p:cNvPr id="175" name="Google Shape;175;p2"/>
          <p:cNvSpPr txBox="1"/>
          <p:nvPr>
            <p:ph idx="1" type="body"/>
          </p:nvPr>
        </p:nvSpPr>
        <p:spPr>
          <a:xfrm>
            <a:off x="2638050" y="1786200"/>
            <a:ext cx="7304100" cy="4351500"/>
          </a:xfrm>
          <a:prstGeom prst="rect">
            <a:avLst/>
          </a:prstGeom>
          <a:noFill/>
          <a:ln cap="rnd" cmpd="sng" w="28575">
            <a:solidFill>
              <a:schemeClr val="accent4"/>
            </a:solidFill>
            <a:prstDash val="solid"/>
            <a:bevel/>
            <a:headEnd len="sm" w="sm" type="none"/>
            <a:tailEnd len="sm" w="sm" type="none"/>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t/>
            </a:r>
            <a:endParaRPr b="1" sz="2400">
              <a:solidFill>
                <a:schemeClr val="accent4"/>
              </a:solidFill>
              <a:latin typeface="Calibri"/>
              <a:ea typeface="Calibri"/>
              <a:cs typeface="Calibri"/>
              <a:sym typeface="Calibri"/>
            </a:endParaRPr>
          </a:p>
          <a:p>
            <a:pPr indent="-390525" lvl="0" marL="457200" rtl="0" algn="l">
              <a:lnSpc>
                <a:spcPct val="115000"/>
              </a:lnSpc>
              <a:spcBef>
                <a:spcPts val="1000"/>
              </a:spcBef>
              <a:spcAft>
                <a:spcPts val="0"/>
              </a:spcAft>
              <a:buSzPts val="2550"/>
              <a:buFont typeface="Calibri"/>
              <a:buChar char="★"/>
            </a:pPr>
            <a:r>
              <a:rPr lang="en-GB" sz="2550">
                <a:latin typeface="Calibri"/>
                <a:ea typeface="Calibri"/>
                <a:cs typeface="Calibri"/>
                <a:sym typeface="Calibri"/>
              </a:rPr>
              <a:t>SEND Law Framework </a:t>
            </a:r>
            <a:endParaRPr sz="2550">
              <a:latin typeface="Calibri"/>
              <a:ea typeface="Calibri"/>
              <a:cs typeface="Calibri"/>
              <a:sym typeface="Calibri"/>
            </a:endParaRPr>
          </a:p>
          <a:p>
            <a:pPr indent="-390525" lvl="0" marL="457200" rtl="0" algn="l">
              <a:lnSpc>
                <a:spcPct val="115000"/>
              </a:lnSpc>
              <a:spcBef>
                <a:spcPts val="1000"/>
              </a:spcBef>
              <a:spcAft>
                <a:spcPts val="0"/>
              </a:spcAft>
              <a:buSzPts val="2550"/>
              <a:buFont typeface="Calibri"/>
              <a:buChar char="★"/>
            </a:pPr>
            <a:r>
              <a:rPr lang="en-GB" sz="2550">
                <a:latin typeface="Calibri"/>
                <a:ea typeface="Calibri"/>
                <a:cs typeface="Calibri"/>
                <a:sym typeface="Calibri"/>
              </a:rPr>
              <a:t>SEN Support in Schools - Graduated Approach</a:t>
            </a:r>
            <a:endParaRPr sz="2550">
              <a:latin typeface="Calibri"/>
              <a:ea typeface="Calibri"/>
              <a:cs typeface="Calibri"/>
              <a:sym typeface="Calibri"/>
            </a:endParaRPr>
          </a:p>
          <a:p>
            <a:pPr indent="-390525" lvl="0" marL="457200" rtl="0" algn="l">
              <a:lnSpc>
                <a:spcPct val="115000"/>
              </a:lnSpc>
              <a:spcBef>
                <a:spcPts val="1000"/>
              </a:spcBef>
              <a:spcAft>
                <a:spcPts val="0"/>
              </a:spcAft>
              <a:buSzPts val="2550"/>
              <a:buFont typeface="Calibri"/>
              <a:buChar char="★"/>
            </a:pPr>
            <a:r>
              <a:rPr lang="en-GB" sz="2550">
                <a:latin typeface="Calibri"/>
                <a:ea typeface="Calibri"/>
                <a:cs typeface="Calibri"/>
                <a:sym typeface="Calibri"/>
              </a:rPr>
              <a:t>Attendance and absence</a:t>
            </a:r>
            <a:endParaRPr sz="2550">
              <a:latin typeface="Calibri"/>
              <a:ea typeface="Calibri"/>
              <a:cs typeface="Calibri"/>
              <a:sym typeface="Calibri"/>
            </a:endParaRPr>
          </a:p>
          <a:p>
            <a:pPr indent="-390525" lvl="0" marL="457200" rtl="0" algn="l">
              <a:lnSpc>
                <a:spcPct val="115000"/>
              </a:lnSpc>
              <a:spcBef>
                <a:spcPts val="1000"/>
              </a:spcBef>
              <a:spcAft>
                <a:spcPts val="0"/>
              </a:spcAft>
              <a:buSzPts val="2550"/>
              <a:buFont typeface="Calibri"/>
              <a:buChar char="★"/>
            </a:pPr>
            <a:r>
              <a:rPr lang="en-GB" sz="2550">
                <a:latin typeface="Calibri"/>
                <a:ea typeface="Calibri"/>
                <a:cs typeface="Calibri"/>
                <a:sym typeface="Calibri"/>
              </a:rPr>
              <a:t>Education, health &amp; care plan (EHCP)</a:t>
            </a:r>
            <a:endParaRPr sz="2550">
              <a:latin typeface="Calibri"/>
              <a:ea typeface="Calibri"/>
              <a:cs typeface="Calibri"/>
              <a:sym typeface="Calibri"/>
            </a:endParaRPr>
          </a:p>
          <a:p>
            <a:pPr indent="-390525" lvl="0" marL="457200" rtl="0" algn="l">
              <a:lnSpc>
                <a:spcPct val="115000"/>
              </a:lnSpc>
              <a:spcBef>
                <a:spcPts val="1000"/>
              </a:spcBef>
              <a:spcAft>
                <a:spcPts val="0"/>
              </a:spcAft>
              <a:buSzPts val="2550"/>
              <a:buFont typeface="Calibri"/>
              <a:buChar char="★"/>
            </a:pPr>
            <a:r>
              <a:rPr lang="en-GB" sz="2550">
                <a:latin typeface="Calibri"/>
                <a:ea typeface="Calibri"/>
                <a:cs typeface="Calibri"/>
                <a:sym typeface="Calibri"/>
              </a:rPr>
              <a:t>Equality Act 2010 - Disability and Discrimination</a:t>
            </a:r>
            <a:endParaRPr sz="2550">
              <a:latin typeface="Calibri"/>
              <a:ea typeface="Calibri"/>
              <a:cs typeface="Calibri"/>
              <a:sym typeface="Calibri"/>
            </a:endParaRPr>
          </a:p>
          <a:p>
            <a:pPr indent="-390525" lvl="0" marL="457200" rtl="0" algn="l">
              <a:lnSpc>
                <a:spcPct val="115000"/>
              </a:lnSpc>
              <a:spcBef>
                <a:spcPts val="1000"/>
              </a:spcBef>
              <a:spcAft>
                <a:spcPts val="0"/>
              </a:spcAft>
              <a:buSzPts val="2550"/>
              <a:buFont typeface="Calibri"/>
              <a:buChar char="★"/>
            </a:pPr>
            <a:r>
              <a:rPr lang="en-GB" sz="2550">
                <a:latin typeface="Calibri"/>
                <a:ea typeface="Calibri"/>
                <a:cs typeface="Calibri"/>
                <a:sym typeface="Calibri"/>
              </a:rPr>
              <a:t>Appeals - mediation &amp; tribunal</a:t>
            </a:r>
            <a:endParaRPr sz="2400">
              <a:latin typeface="Calibri"/>
              <a:ea typeface="Calibri"/>
              <a:cs typeface="Calibri"/>
              <a:sym typeface="Calibri"/>
            </a:endParaRPr>
          </a:p>
        </p:txBody>
      </p:sp>
      <p:sp>
        <p:nvSpPr>
          <p:cNvPr id="176" name="Google Shape;176;p2"/>
          <p:cNvSpPr/>
          <p:nvPr/>
        </p:nvSpPr>
        <p:spPr>
          <a:xfrm>
            <a:off x="3600000" y="709450"/>
            <a:ext cx="5380200" cy="719400"/>
          </a:xfrm>
          <a:prstGeom prst="roundRect">
            <a:avLst>
              <a:gd fmla="val 16667" name="adj"/>
            </a:avLst>
          </a:prstGeom>
          <a:solidFill>
            <a:srgbClr val="F2A982"/>
          </a:solidFill>
          <a:ln cap="flat" cmpd="sng" w="9525">
            <a:solidFill>
              <a:srgbClr val="F2A982"/>
            </a:solidFill>
            <a:prstDash val="solid"/>
            <a:round/>
            <a:headEnd len="sm" w="sm" type="none"/>
            <a:tailEnd len="sm" w="sm" type="none"/>
          </a:ln>
          <a:effectLst>
            <a:outerShdw blurRad="514350" rotWithShape="0" algn="bl" dir="5400000" dist="19050">
              <a:schemeClr val="accent4">
                <a:alpha val="50000"/>
              </a:schemeClr>
            </a:outerShdw>
          </a:effectLst>
        </p:spPr>
        <p:txBody>
          <a:bodyPr anchorCtr="0" anchor="ctr" bIns="91425" lIns="91425" spcFirstLastPara="1" rIns="91425" wrap="square" tIns="91425">
            <a:noAutofit/>
          </a:bodyPr>
          <a:lstStyle/>
          <a:p>
            <a:pPr indent="0" lvl="0" marL="0" rtl="0" algn="ctr">
              <a:lnSpc>
                <a:spcPct val="90000"/>
              </a:lnSpc>
              <a:spcBef>
                <a:spcPts val="0"/>
              </a:spcBef>
              <a:spcAft>
                <a:spcPts val="0"/>
              </a:spcAft>
              <a:buClr>
                <a:schemeClr val="dk1"/>
              </a:buClr>
              <a:buSzPts val="4400"/>
              <a:buFont typeface="Play"/>
              <a:buNone/>
            </a:pPr>
            <a:r>
              <a:rPr b="1" lang="en-GB" sz="4400">
                <a:solidFill>
                  <a:schemeClr val="accent4"/>
                </a:solidFill>
                <a:latin typeface="Calibri"/>
                <a:ea typeface="Calibri"/>
                <a:cs typeface="Calibri"/>
                <a:sym typeface="Calibri"/>
              </a:rPr>
              <a:t>Intro to SEND Law</a:t>
            </a:r>
            <a:endParaRPr>
              <a:solidFill>
                <a:schemeClr val="accent4"/>
              </a:solidFill>
              <a:latin typeface="Calibri"/>
              <a:ea typeface="Calibri"/>
              <a:cs typeface="Calibri"/>
              <a:sym typeface="Calibri"/>
            </a:endParaRPr>
          </a:p>
        </p:txBody>
      </p:sp>
      <p:pic>
        <p:nvPicPr>
          <p:cNvPr id="177" name="Google Shape;177;p2" title="CPD Accreditation.png"/>
          <p:cNvPicPr preferRelativeResize="0"/>
          <p:nvPr/>
        </p:nvPicPr>
        <p:blipFill>
          <a:blip r:embed="rId4">
            <a:alphaModFix/>
          </a:blip>
          <a:stretch>
            <a:fillRect/>
          </a:stretch>
        </p:blipFill>
        <p:spPr>
          <a:xfrm>
            <a:off x="10606775" y="118080"/>
            <a:ext cx="1394049" cy="476950"/>
          </a:xfrm>
          <a:prstGeom prst="rect">
            <a:avLst/>
          </a:prstGeom>
          <a:noFill/>
          <a:ln>
            <a:noFill/>
          </a:ln>
        </p:spPr>
      </p:pic>
      <p:pic>
        <p:nvPicPr>
          <p:cNvPr id="178" name="Google Shape;178;p2"/>
          <p:cNvPicPr preferRelativeResize="0"/>
          <p:nvPr/>
        </p:nvPicPr>
        <p:blipFill>
          <a:blip r:embed="rId5">
            <a:alphaModFix/>
          </a:blip>
          <a:stretch>
            <a:fillRect/>
          </a:stretch>
        </p:blipFill>
        <p:spPr>
          <a:xfrm>
            <a:off x="2638050" y="667300"/>
            <a:ext cx="764300" cy="803700"/>
          </a:xfrm>
          <a:prstGeom prst="rect">
            <a:avLst/>
          </a:prstGeom>
          <a:noFill/>
          <a:ln>
            <a:noFill/>
          </a:ln>
        </p:spPr>
      </p:pic>
      <p:pic>
        <p:nvPicPr>
          <p:cNvPr id="179" name="Google Shape;179;p2" title="FacebookCover.png"/>
          <p:cNvPicPr preferRelativeResize="0"/>
          <p:nvPr/>
        </p:nvPicPr>
        <p:blipFill>
          <a:blip r:embed="rId6">
            <a:alphaModFix/>
          </a:blip>
          <a:stretch>
            <a:fillRect/>
          </a:stretch>
        </p:blipFill>
        <p:spPr>
          <a:xfrm>
            <a:off x="66938" y="56300"/>
            <a:ext cx="2294549" cy="1280300"/>
          </a:xfrm>
          <a:prstGeom prst="rect">
            <a:avLst/>
          </a:prstGeom>
          <a:noFill/>
          <a:ln>
            <a:noFill/>
          </a:ln>
        </p:spPr>
      </p:pic>
      <p:pic>
        <p:nvPicPr>
          <p:cNvPr id="180" name="Google Shape;180;p2"/>
          <p:cNvPicPr preferRelativeResize="0"/>
          <p:nvPr/>
        </p:nvPicPr>
        <p:blipFill>
          <a:blip r:embed="rId5">
            <a:alphaModFix/>
          </a:blip>
          <a:stretch>
            <a:fillRect/>
          </a:stretch>
        </p:blipFill>
        <p:spPr>
          <a:xfrm>
            <a:off x="9177850" y="667300"/>
            <a:ext cx="764300" cy="803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4" name="Shape 184"/>
        <p:cNvGrpSpPr/>
        <p:nvPr/>
      </p:nvGrpSpPr>
      <p:grpSpPr>
        <a:xfrm>
          <a:off x="0" y="0"/>
          <a:ext cx="0" cy="0"/>
          <a:chOff x="0" y="0"/>
          <a:chExt cx="0" cy="0"/>
        </a:xfrm>
      </p:grpSpPr>
      <p:sp>
        <p:nvSpPr>
          <p:cNvPr id="185" name="Google Shape;185;g34fb3b83783_0_17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6" name="Google Shape;186;g34fb3b83783_0_177"/>
          <p:cNvSpPr/>
          <p:nvPr/>
        </p:nvSpPr>
        <p:spPr>
          <a:xfrm>
            <a:off x="0" y="0"/>
            <a:ext cx="12192000" cy="6858000"/>
          </a:xfrm>
          <a:prstGeom prst="rect">
            <a:avLst/>
          </a:prstGeom>
          <a:solidFill>
            <a:srgbClr val="FAE2D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7" name="Google Shape;187;g34fb3b83783_0_177"/>
          <p:cNvSpPr/>
          <p:nvPr/>
        </p:nvSpPr>
        <p:spPr>
          <a:xfrm>
            <a:off x="685800" y="685800"/>
            <a:ext cx="108204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8" name="Google Shape;188;g34fb3b83783_0_177"/>
          <p:cNvSpPr/>
          <p:nvPr/>
        </p:nvSpPr>
        <p:spPr>
          <a:xfrm>
            <a:off x="2350200" y="1295525"/>
            <a:ext cx="7491600" cy="987000"/>
          </a:xfrm>
          <a:prstGeom prst="rect">
            <a:avLst/>
          </a:prstGeom>
          <a:noFill/>
          <a:ln>
            <a:noFill/>
          </a:ln>
        </p:spPr>
        <p:txBody>
          <a:bodyPr anchorCtr="0" anchor="b" bIns="45700" lIns="91425" spcFirstLastPara="1" rIns="91425" wrap="square" tIns="45700">
            <a:noAutofit/>
          </a:bodyPr>
          <a:lstStyle/>
          <a:p>
            <a:pPr indent="0" lvl="0" marL="0" marR="0" rtl="0" algn="ctr">
              <a:lnSpc>
                <a:spcPct val="80000"/>
              </a:lnSpc>
              <a:spcBef>
                <a:spcPts val="0"/>
              </a:spcBef>
              <a:spcAft>
                <a:spcPts val="0"/>
              </a:spcAft>
              <a:buClr>
                <a:srgbClr val="000000"/>
              </a:buClr>
              <a:buSzPts val="2720"/>
              <a:buFont typeface="Arial"/>
              <a:buNone/>
            </a:pPr>
            <a:r>
              <a:rPr b="1" lang="en-GB" sz="3220">
                <a:solidFill>
                  <a:schemeClr val="accent4"/>
                </a:solidFill>
                <a:latin typeface="Calibri"/>
                <a:ea typeface="Calibri"/>
                <a:cs typeface="Calibri"/>
                <a:sym typeface="Calibri"/>
              </a:rPr>
              <a:t>SEND LAW FRAMEWORK</a:t>
            </a:r>
            <a:endParaRPr b="1" i="0" sz="2720" u="none" cap="none" strike="noStrike">
              <a:solidFill>
                <a:schemeClr val="accent4"/>
              </a:solidFill>
              <a:latin typeface="Calibri"/>
              <a:ea typeface="Calibri"/>
              <a:cs typeface="Calibri"/>
              <a:sym typeface="Calibri"/>
            </a:endParaRPr>
          </a:p>
        </p:txBody>
      </p:sp>
      <p:sp>
        <p:nvSpPr>
          <p:cNvPr id="189" name="Google Shape;189;g34fb3b83783_0_177"/>
          <p:cNvSpPr txBox="1"/>
          <p:nvPr/>
        </p:nvSpPr>
        <p:spPr>
          <a:xfrm>
            <a:off x="9442173" y="6491604"/>
            <a:ext cx="2822700" cy="246300"/>
          </a:xfrm>
          <a:prstGeom prst="rect">
            <a:avLst/>
          </a:prstGeom>
          <a:noFill/>
          <a:ln>
            <a:noFill/>
          </a:ln>
        </p:spPr>
        <p:txBody>
          <a:bodyPr anchorCtr="0" anchor="t" bIns="45700" lIns="91425" spcFirstLastPara="1" rIns="91425" wrap="square" tIns="45700">
            <a:normAutofit fontScale="77500"/>
          </a:bodyPr>
          <a:lstStyle/>
          <a:p>
            <a:pPr indent="0" lvl="0" marL="0" marR="0" rtl="0" algn="ctr">
              <a:lnSpc>
                <a:spcPct val="90000"/>
              </a:lnSpc>
              <a:spcBef>
                <a:spcPts val="0"/>
              </a:spcBef>
              <a:spcAft>
                <a:spcPts val="0"/>
              </a:spcAft>
              <a:buClr>
                <a:srgbClr val="000000"/>
              </a:buClr>
              <a:buSzPct val="100000"/>
              <a:buFont typeface="Arial"/>
              <a:buNone/>
            </a:pPr>
            <a:r>
              <a:rPr b="0" i="0" lang="en-GB" sz="1400" u="none" cap="none" strike="noStrike">
                <a:solidFill>
                  <a:srgbClr val="595959"/>
                </a:solidFill>
                <a:latin typeface="Arial"/>
                <a:ea typeface="Arial"/>
                <a:cs typeface="Arial"/>
                <a:sym typeface="Arial"/>
              </a:rPr>
              <a:t>© </a:t>
            </a:r>
            <a:r>
              <a:rPr lang="en-GB">
                <a:solidFill>
                  <a:srgbClr val="595959"/>
                </a:solidFill>
              </a:rPr>
              <a:t>2024-2026 </a:t>
            </a:r>
            <a:r>
              <a:rPr b="0" i="0" lang="en-GB" sz="1400" u="none" cap="none" strike="noStrike">
                <a:solidFill>
                  <a:srgbClr val="595959"/>
                </a:solidFill>
                <a:latin typeface="Arial"/>
                <a:ea typeface="Arial"/>
                <a:cs typeface="Arial"/>
                <a:sym typeface="Arial"/>
              </a:rPr>
              <a:t>SEN Parent Support Group</a:t>
            </a:r>
            <a:endParaRPr b="0" i="0" sz="1400" u="none" cap="none" strike="noStrike">
              <a:solidFill>
                <a:srgbClr val="000000"/>
              </a:solidFill>
              <a:latin typeface="Arial"/>
              <a:ea typeface="Arial"/>
              <a:cs typeface="Arial"/>
              <a:sym typeface="Arial"/>
            </a:endParaRPr>
          </a:p>
        </p:txBody>
      </p:sp>
      <p:pic>
        <p:nvPicPr>
          <p:cNvPr id="190" name="Google Shape;190;g34fb3b83783_0_177"/>
          <p:cNvPicPr preferRelativeResize="0"/>
          <p:nvPr/>
        </p:nvPicPr>
        <p:blipFill rotWithShape="1">
          <a:blip r:embed="rId3">
            <a:alphaModFix/>
          </a:blip>
          <a:srcRect b="0" l="0" r="0" t="0"/>
          <a:stretch/>
        </p:blipFill>
        <p:spPr>
          <a:xfrm>
            <a:off x="4135308" y="3875175"/>
            <a:ext cx="3921375" cy="19699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g34e74833aa5_0_45"/>
          <p:cNvSpPr txBox="1"/>
          <p:nvPr/>
        </p:nvSpPr>
        <p:spPr>
          <a:xfrm>
            <a:off x="9734825" y="6477575"/>
            <a:ext cx="2085300" cy="215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800">
                <a:solidFill>
                  <a:schemeClr val="dk1"/>
                </a:solidFill>
                <a:latin typeface="Arial"/>
                <a:ea typeface="Arial"/>
                <a:cs typeface="Arial"/>
                <a:sym typeface="Arial"/>
              </a:rPr>
              <a:t>© 202</a:t>
            </a:r>
            <a:r>
              <a:rPr lang="en-GB" sz="800">
                <a:solidFill>
                  <a:schemeClr val="dk1"/>
                </a:solidFill>
              </a:rPr>
              <a:t>4-2026</a:t>
            </a:r>
            <a:r>
              <a:rPr lang="en-GB" sz="800">
                <a:solidFill>
                  <a:schemeClr val="dk1"/>
                </a:solidFill>
                <a:latin typeface="Arial"/>
                <a:ea typeface="Arial"/>
                <a:cs typeface="Arial"/>
                <a:sym typeface="Arial"/>
              </a:rPr>
              <a:t> SEN Parent Support Group</a:t>
            </a:r>
            <a:endParaRPr/>
          </a:p>
        </p:txBody>
      </p:sp>
      <p:sp>
        <p:nvSpPr>
          <p:cNvPr id="197" name="Google Shape;197;g34e74833aa5_0_45"/>
          <p:cNvSpPr/>
          <p:nvPr/>
        </p:nvSpPr>
        <p:spPr>
          <a:xfrm>
            <a:off x="2763747" y="90959"/>
            <a:ext cx="6664500" cy="492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GB" sz="2600">
                <a:solidFill>
                  <a:srgbClr val="15C2FF"/>
                </a:solidFill>
              </a:rPr>
              <a:t>UNDERSTANDING LEGAL FRAMEWORK</a:t>
            </a:r>
            <a:endParaRPr b="1" sz="2600" cap="none">
              <a:solidFill>
                <a:srgbClr val="15C2FF"/>
              </a:solidFill>
              <a:latin typeface="Arial"/>
              <a:ea typeface="Arial"/>
              <a:cs typeface="Arial"/>
              <a:sym typeface="Arial"/>
            </a:endParaRPr>
          </a:p>
        </p:txBody>
      </p:sp>
      <p:sp>
        <p:nvSpPr>
          <p:cNvPr id="198" name="Google Shape;198;g34e74833aa5_0_45"/>
          <p:cNvSpPr/>
          <p:nvPr/>
        </p:nvSpPr>
        <p:spPr>
          <a:xfrm>
            <a:off x="4806571" y="1435231"/>
            <a:ext cx="2318100" cy="704400"/>
          </a:xfrm>
          <a:prstGeom prst="roundRect">
            <a:avLst>
              <a:gd fmla="val 16667" name="adj"/>
            </a:avLst>
          </a:prstGeom>
          <a:solidFill>
            <a:schemeClr val="accent4"/>
          </a:solidFill>
          <a:ln cap="flat" cmpd="sng" w="1905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2100">
                <a:solidFill>
                  <a:schemeClr val="lt1"/>
                </a:solidFill>
                <a:latin typeface="Calibri"/>
                <a:ea typeface="Calibri"/>
                <a:cs typeface="Calibri"/>
                <a:sym typeface="Calibri"/>
              </a:rPr>
              <a:t>REGULATIONS</a:t>
            </a:r>
            <a:endParaRPr b="1" sz="2100">
              <a:solidFill>
                <a:schemeClr val="lt1"/>
              </a:solidFill>
              <a:latin typeface="Calibri"/>
              <a:ea typeface="Calibri"/>
              <a:cs typeface="Calibri"/>
              <a:sym typeface="Calibri"/>
            </a:endParaRPr>
          </a:p>
          <a:p>
            <a:pPr indent="0" lvl="0" marL="0" marR="0" rtl="0" algn="ctr">
              <a:spcBef>
                <a:spcPts val="0"/>
              </a:spcBef>
              <a:spcAft>
                <a:spcPts val="0"/>
              </a:spcAft>
              <a:buNone/>
            </a:pPr>
            <a:r>
              <a:rPr b="1" lang="en-GB" sz="1000">
                <a:solidFill>
                  <a:schemeClr val="lt1"/>
                </a:solidFill>
                <a:latin typeface="Calibri"/>
                <a:ea typeface="Calibri"/>
                <a:cs typeface="Calibri"/>
                <a:sym typeface="Calibri"/>
              </a:rPr>
              <a:t>(Secondary or delegated legislation)</a:t>
            </a:r>
            <a:endParaRPr b="1" sz="1000">
              <a:solidFill>
                <a:schemeClr val="lt1"/>
              </a:solidFill>
              <a:latin typeface="Calibri"/>
              <a:ea typeface="Calibri"/>
              <a:cs typeface="Calibri"/>
              <a:sym typeface="Calibri"/>
            </a:endParaRPr>
          </a:p>
        </p:txBody>
      </p:sp>
      <p:sp>
        <p:nvSpPr>
          <p:cNvPr id="199" name="Google Shape;199;g34e74833aa5_0_45"/>
          <p:cNvSpPr/>
          <p:nvPr/>
        </p:nvSpPr>
        <p:spPr>
          <a:xfrm>
            <a:off x="7229864" y="1435231"/>
            <a:ext cx="2318100" cy="704400"/>
          </a:xfrm>
          <a:prstGeom prst="roundRect">
            <a:avLst>
              <a:gd fmla="val 16667" name="adj"/>
            </a:avLst>
          </a:prstGeom>
          <a:solidFill>
            <a:schemeClr val="accent4"/>
          </a:solidFill>
          <a:ln cap="flat" cmpd="sng" w="1905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2100">
                <a:solidFill>
                  <a:schemeClr val="lt1"/>
                </a:solidFill>
                <a:latin typeface="Calibri"/>
                <a:ea typeface="Calibri"/>
                <a:cs typeface="Calibri"/>
                <a:sym typeface="Calibri"/>
              </a:rPr>
              <a:t>STATUTORY GUIDANCE</a:t>
            </a:r>
            <a:endParaRPr i="0" sz="2100">
              <a:solidFill>
                <a:schemeClr val="lt1"/>
              </a:solidFill>
              <a:latin typeface="Calibri"/>
              <a:ea typeface="Calibri"/>
              <a:cs typeface="Calibri"/>
              <a:sym typeface="Calibri"/>
            </a:endParaRPr>
          </a:p>
        </p:txBody>
      </p:sp>
      <p:sp>
        <p:nvSpPr>
          <p:cNvPr id="200" name="Google Shape;200;g34e74833aa5_0_45"/>
          <p:cNvSpPr/>
          <p:nvPr/>
        </p:nvSpPr>
        <p:spPr>
          <a:xfrm>
            <a:off x="2383298" y="1408525"/>
            <a:ext cx="2318100" cy="704400"/>
          </a:xfrm>
          <a:prstGeom prst="roundRect">
            <a:avLst>
              <a:gd fmla="val 16667" name="adj"/>
            </a:avLst>
          </a:prstGeom>
          <a:solidFill>
            <a:schemeClr val="accent4"/>
          </a:solidFill>
          <a:ln cap="flat" cmpd="sng" w="1905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2100">
                <a:solidFill>
                  <a:schemeClr val="lt1"/>
                </a:solidFill>
                <a:latin typeface="Calibri"/>
                <a:ea typeface="Calibri"/>
                <a:cs typeface="Calibri"/>
                <a:sym typeface="Calibri"/>
              </a:rPr>
              <a:t>STATUTE</a:t>
            </a:r>
            <a:endParaRPr b="1" sz="2100">
              <a:solidFill>
                <a:schemeClr val="lt1"/>
              </a:solidFill>
              <a:latin typeface="Calibri"/>
              <a:ea typeface="Calibri"/>
              <a:cs typeface="Calibri"/>
              <a:sym typeface="Calibri"/>
            </a:endParaRPr>
          </a:p>
          <a:p>
            <a:pPr indent="0" lvl="0" marL="0" rtl="0" algn="ctr">
              <a:spcBef>
                <a:spcPts val="0"/>
              </a:spcBef>
              <a:spcAft>
                <a:spcPts val="0"/>
              </a:spcAft>
              <a:buClr>
                <a:schemeClr val="dk1"/>
              </a:buClr>
              <a:buFont typeface="Arial"/>
              <a:buNone/>
            </a:pPr>
            <a:r>
              <a:rPr b="1" lang="en-GB" sz="1000">
                <a:solidFill>
                  <a:schemeClr val="lt1"/>
                </a:solidFill>
                <a:latin typeface="Calibri"/>
                <a:ea typeface="Calibri"/>
                <a:cs typeface="Calibri"/>
                <a:sym typeface="Calibri"/>
              </a:rPr>
              <a:t>(Primary legislation)</a:t>
            </a:r>
            <a:endParaRPr b="1" sz="2100">
              <a:solidFill>
                <a:schemeClr val="lt1"/>
              </a:solidFill>
              <a:latin typeface="Calibri"/>
              <a:ea typeface="Calibri"/>
              <a:cs typeface="Calibri"/>
              <a:sym typeface="Calibri"/>
            </a:endParaRPr>
          </a:p>
        </p:txBody>
      </p:sp>
      <p:sp>
        <p:nvSpPr>
          <p:cNvPr id="201" name="Google Shape;201;g34e74833aa5_0_45"/>
          <p:cNvSpPr/>
          <p:nvPr/>
        </p:nvSpPr>
        <p:spPr>
          <a:xfrm>
            <a:off x="1143000" y="2302416"/>
            <a:ext cx="1135200" cy="975900"/>
          </a:xfrm>
          <a:prstGeom prst="roundRect">
            <a:avLst>
              <a:gd fmla="val 16667" name="adj"/>
            </a:avLst>
          </a:prstGeom>
          <a:solidFill>
            <a:schemeClr val="accent4"/>
          </a:solidFill>
          <a:ln cap="flat" cmpd="sng" w="1905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200">
                <a:solidFill>
                  <a:schemeClr val="lt1"/>
                </a:solidFill>
                <a:latin typeface="Calibri"/>
                <a:ea typeface="Calibri"/>
                <a:cs typeface="Calibri"/>
                <a:sym typeface="Calibri"/>
              </a:rPr>
              <a:t>What is it?</a:t>
            </a:r>
            <a:endParaRPr i="0" sz="1200">
              <a:solidFill>
                <a:schemeClr val="lt1"/>
              </a:solidFill>
              <a:latin typeface="Calibri"/>
              <a:ea typeface="Calibri"/>
              <a:cs typeface="Calibri"/>
              <a:sym typeface="Calibri"/>
            </a:endParaRPr>
          </a:p>
        </p:txBody>
      </p:sp>
      <p:sp>
        <p:nvSpPr>
          <p:cNvPr id="202" name="Google Shape;202;g34e74833aa5_0_45"/>
          <p:cNvSpPr/>
          <p:nvPr/>
        </p:nvSpPr>
        <p:spPr>
          <a:xfrm>
            <a:off x="2383298" y="2302416"/>
            <a:ext cx="2318100" cy="975900"/>
          </a:xfrm>
          <a:prstGeom prst="roundRect">
            <a:avLst>
              <a:gd fmla="val 16667" name="adj"/>
            </a:avLst>
          </a:prstGeom>
          <a:solidFill>
            <a:schemeClr val="lt1"/>
          </a:solidFill>
          <a:ln cap="flat" cmpd="sng" w="1905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GB" sz="1200">
                <a:solidFill>
                  <a:schemeClr val="dk1"/>
                </a:solidFill>
                <a:latin typeface="Calibri"/>
                <a:ea typeface="Calibri"/>
                <a:cs typeface="Calibri"/>
                <a:sym typeface="Calibri"/>
              </a:rPr>
              <a:t>Law passed by Parliament (also called Acts of Parliament)</a:t>
            </a:r>
            <a:endParaRPr i="0" sz="1200">
              <a:solidFill>
                <a:schemeClr val="dk1"/>
              </a:solidFill>
              <a:latin typeface="Calibri"/>
              <a:ea typeface="Calibri"/>
              <a:cs typeface="Calibri"/>
              <a:sym typeface="Calibri"/>
            </a:endParaRPr>
          </a:p>
        </p:txBody>
      </p:sp>
      <p:sp>
        <p:nvSpPr>
          <p:cNvPr id="203" name="Google Shape;203;g34e74833aa5_0_45"/>
          <p:cNvSpPr/>
          <p:nvPr/>
        </p:nvSpPr>
        <p:spPr>
          <a:xfrm>
            <a:off x="4806571" y="2302416"/>
            <a:ext cx="2318100" cy="975900"/>
          </a:xfrm>
          <a:prstGeom prst="roundRect">
            <a:avLst>
              <a:gd fmla="val 16667" name="adj"/>
            </a:avLst>
          </a:prstGeom>
          <a:solidFill>
            <a:schemeClr val="lt1"/>
          </a:solidFill>
          <a:ln cap="flat" cmpd="sng" w="1905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GB" sz="1200">
                <a:solidFill>
                  <a:schemeClr val="dk1"/>
                </a:solidFill>
                <a:latin typeface="Calibri"/>
                <a:ea typeface="Calibri"/>
                <a:cs typeface="Calibri"/>
                <a:sym typeface="Calibri"/>
              </a:rPr>
              <a:t>Rules made by a government minister under powers granted by a statute</a:t>
            </a:r>
            <a:endParaRPr i="0" sz="1200">
              <a:solidFill>
                <a:schemeClr val="dk1"/>
              </a:solidFill>
              <a:latin typeface="Calibri"/>
              <a:ea typeface="Calibri"/>
              <a:cs typeface="Calibri"/>
              <a:sym typeface="Calibri"/>
            </a:endParaRPr>
          </a:p>
        </p:txBody>
      </p:sp>
      <p:sp>
        <p:nvSpPr>
          <p:cNvPr id="204" name="Google Shape;204;g34e74833aa5_0_45"/>
          <p:cNvSpPr/>
          <p:nvPr/>
        </p:nvSpPr>
        <p:spPr>
          <a:xfrm>
            <a:off x="7229864" y="2302416"/>
            <a:ext cx="2318100" cy="975900"/>
          </a:xfrm>
          <a:prstGeom prst="roundRect">
            <a:avLst>
              <a:gd fmla="val 16667" name="adj"/>
            </a:avLst>
          </a:prstGeom>
          <a:solidFill>
            <a:schemeClr val="lt1"/>
          </a:solidFill>
          <a:ln cap="flat" cmpd="sng" w="1905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GB" sz="1200">
                <a:solidFill>
                  <a:schemeClr val="dk1"/>
                </a:solidFill>
                <a:latin typeface="Calibri"/>
                <a:ea typeface="Calibri"/>
                <a:cs typeface="Calibri"/>
                <a:sym typeface="Calibri"/>
              </a:rPr>
              <a:t>Government guidance explaining how people </a:t>
            </a:r>
            <a:r>
              <a:rPr b="1" lang="en-GB" sz="1200">
                <a:solidFill>
                  <a:schemeClr val="dk1"/>
                </a:solidFill>
                <a:latin typeface="Calibri"/>
                <a:ea typeface="Calibri"/>
                <a:cs typeface="Calibri"/>
                <a:sym typeface="Calibri"/>
              </a:rPr>
              <a:t>should</a:t>
            </a:r>
            <a:r>
              <a:rPr lang="en-GB" sz="1200">
                <a:solidFill>
                  <a:schemeClr val="dk1"/>
                </a:solidFill>
                <a:latin typeface="Calibri"/>
                <a:ea typeface="Calibri"/>
                <a:cs typeface="Calibri"/>
                <a:sym typeface="Calibri"/>
              </a:rPr>
              <a:t> comply with the law.</a:t>
            </a:r>
            <a:endParaRPr i="0" sz="1200">
              <a:solidFill>
                <a:schemeClr val="dk1"/>
              </a:solidFill>
              <a:latin typeface="Calibri"/>
              <a:ea typeface="Calibri"/>
              <a:cs typeface="Calibri"/>
              <a:sym typeface="Calibri"/>
            </a:endParaRPr>
          </a:p>
        </p:txBody>
      </p:sp>
      <p:sp>
        <p:nvSpPr>
          <p:cNvPr id="205" name="Google Shape;205;g34e74833aa5_0_45"/>
          <p:cNvSpPr/>
          <p:nvPr/>
        </p:nvSpPr>
        <p:spPr>
          <a:xfrm>
            <a:off x="1143006" y="3346323"/>
            <a:ext cx="1135200" cy="975900"/>
          </a:xfrm>
          <a:prstGeom prst="roundRect">
            <a:avLst>
              <a:gd fmla="val 16667" name="adj"/>
            </a:avLst>
          </a:prstGeom>
          <a:solidFill>
            <a:schemeClr val="accent4"/>
          </a:solidFill>
          <a:ln cap="flat" cmpd="sng" w="1905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200">
                <a:solidFill>
                  <a:schemeClr val="lt1"/>
                </a:solidFill>
                <a:latin typeface="Calibri"/>
                <a:ea typeface="Calibri"/>
                <a:cs typeface="Calibri"/>
                <a:sym typeface="Calibri"/>
              </a:rPr>
              <a:t>Legal status</a:t>
            </a:r>
            <a:endParaRPr i="0" sz="1200">
              <a:solidFill>
                <a:schemeClr val="lt1"/>
              </a:solidFill>
              <a:latin typeface="Calibri"/>
              <a:ea typeface="Calibri"/>
              <a:cs typeface="Calibri"/>
              <a:sym typeface="Calibri"/>
            </a:endParaRPr>
          </a:p>
        </p:txBody>
      </p:sp>
      <p:sp>
        <p:nvSpPr>
          <p:cNvPr id="206" name="Google Shape;206;g34e74833aa5_0_45"/>
          <p:cNvSpPr/>
          <p:nvPr/>
        </p:nvSpPr>
        <p:spPr>
          <a:xfrm>
            <a:off x="2383308" y="3346323"/>
            <a:ext cx="2318100" cy="975900"/>
          </a:xfrm>
          <a:prstGeom prst="roundRect">
            <a:avLst>
              <a:gd fmla="val 16667" name="adj"/>
            </a:avLst>
          </a:prstGeom>
          <a:solidFill>
            <a:schemeClr val="lt1"/>
          </a:solidFill>
          <a:ln cap="flat" cmpd="sng" w="1905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1200">
                <a:solidFill>
                  <a:schemeClr val="dk1"/>
                </a:solidFill>
                <a:latin typeface="Calibri"/>
                <a:ea typeface="Calibri"/>
                <a:cs typeface="Calibri"/>
                <a:sym typeface="Calibri"/>
              </a:rPr>
              <a:t>Binding</a:t>
            </a:r>
            <a:r>
              <a:rPr lang="en-GB" sz="1200">
                <a:solidFill>
                  <a:schemeClr val="dk1"/>
                </a:solidFill>
                <a:latin typeface="Calibri"/>
                <a:ea typeface="Calibri"/>
                <a:cs typeface="Calibri"/>
                <a:sym typeface="Calibri"/>
              </a:rPr>
              <a:t> – must be followed as law</a:t>
            </a:r>
            <a:endParaRPr i="0" sz="1200">
              <a:solidFill>
                <a:schemeClr val="dk1"/>
              </a:solidFill>
              <a:latin typeface="Calibri"/>
              <a:ea typeface="Calibri"/>
              <a:cs typeface="Calibri"/>
              <a:sym typeface="Calibri"/>
            </a:endParaRPr>
          </a:p>
        </p:txBody>
      </p:sp>
      <p:sp>
        <p:nvSpPr>
          <p:cNvPr id="207" name="Google Shape;207;g34e74833aa5_0_45"/>
          <p:cNvSpPr/>
          <p:nvPr/>
        </p:nvSpPr>
        <p:spPr>
          <a:xfrm>
            <a:off x="4806581" y="3346323"/>
            <a:ext cx="2318100" cy="975900"/>
          </a:xfrm>
          <a:prstGeom prst="roundRect">
            <a:avLst>
              <a:gd fmla="val 16667" name="adj"/>
            </a:avLst>
          </a:prstGeom>
          <a:solidFill>
            <a:schemeClr val="lt1"/>
          </a:solidFill>
          <a:ln cap="flat" cmpd="sng" w="1905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Clr>
                <a:schemeClr val="dk1"/>
              </a:buClr>
              <a:buFont typeface="Arial"/>
              <a:buNone/>
            </a:pPr>
            <a:r>
              <a:rPr b="1" lang="en-GB" sz="1200">
                <a:solidFill>
                  <a:schemeClr val="dk1"/>
                </a:solidFill>
                <a:latin typeface="Calibri"/>
                <a:ea typeface="Calibri"/>
                <a:cs typeface="Calibri"/>
                <a:sym typeface="Calibri"/>
              </a:rPr>
              <a:t>Binding</a:t>
            </a:r>
            <a:r>
              <a:rPr lang="en-GB" sz="1200">
                <a:solidFill>
                  <a:schemeClr val="dk1"/>
                </a:solidFill>
                <a:latin typeface="Calibri"/>
                <a:ea typeface="Calibri"/>
                <a:cs typeface="Calibri"/>
                <a:sym typeface="Calibri"/>
              </a:rPr>
              <a:t> – must be followed as law</a:t>
            </a:r>
            <a:endParaRPr i="0" sz="1200">
              <a:solidFill>
                <a:schemeClr val="dk1"/>
              </a:solidFill>
              <a:latin typeface="Calibri"/>
              <a:ea typeface="Calibri"/>
              <a:cs typeface="Calibri"/>
              <a:sym typeface="Calibri"/>
            </a:endParaRPr>
          </a:p>
        </p:txBody>
      </p:sp>
      <p:sp>
        <p:nvSpPr>
          <p:cNvPr id="208" name="Google Shape;208;g34e74833aa5_0_45"/>
          <p:cNvSpPr/>
          <p:nvPr/>
        </p:nvSpPr>
        <p:spPr>
          <a:xfrm>
            <a:off x="7229874" y="3346323"/>
            <a:ext cx="2318100" cy="975900"/>
          </a:xfrm>
          <a:prstGeom prst="roundRect">
            <a:avLst>
              <a:gd fmla="val 16667" name="adj"/>
            </a:avLst>
          </a:prstGeom>
          <a:solidFill>
            <a:schemeClr val="lt1"/>
          </a:solidFill>
          <a:ln cap="flat" cmpd="sng" w="1905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1200">
                <a:solidFill>
                  <a:schemeClr val="dk1"/>
                </a:solidFill>
                <a:latin typeface="Calibri"/>
                <a:ea typeface="Calibri"/>
                <a:cs typeface="Calibri"/>
                <a:sym typeface="Calibri"/>
              </a:rPr>
              <a:t>Must be followed</a:t>
            </a:r>
            <a:r>
              <a:rPr lang="en-GB" sz="1200">
                <a:solidFill>
                  <a:schemeClr val="dk1"/>
                </a:solidFill>
                <a:latin typeface="Calibri"/>
                <a:ea typeface="Calibri"/>
                <a:cs typeface="Calibri"/>
                <a:sym typeface="Calibri"/>
              </a:rPr>
              <a:t> unless there is a </a:t>
            </a:r>
            <a:r>
              <a:rPr b="1" lang="en-GB" sz="1200">
                <a:solidFill>
                  <a:schemeClr val="dk1"/>
                </a:solidFill>
                <a:latin typeface="Calibri"/>
                <a:ea typeface="Calibri"/>
                <a:cs typeface="Calibri"/>
                <a:sym typeface="Calibri"/>
              </a:rPr>
              <a:t>good reason not to</a:t>
            </a:r>
            <a:endParaRPr i="0" sz="1200">
              <a:solidFill>
                <a:schemeClr val="dk1"/>
              </a:solidFill>
              <a:latin typeface="Calibri"/>
              <a:ea typeface="Calibri"/>
              <a:cs typeface="Calibri"/>
              <a:sym typeface="Calibri"/>
            </a:endParaRPr>
          </a:p>
        </p:txBody>
      </p:sp>
      <p:sp>
        <p:nvSpPr>
          <p:cNvPr id="209" name="Google Shape;209;g34e74833aa5_0_45"/>
          <p:cNvSpPr/>
          <p:nvPr/>
        </p:nvSpPr>
        <p:spPr>
          <a:xfrm>
            <a:off x="1143000" y="4436400"/>
            <a:ext cx="1135200" cy="1254000"/>
          </a:xfrm>
          <a:prstGeom prst="roundRect">
            <a:avLst>
              <a:gd fmla="val 16667" name="adj"/>
            </a:avLst>
          </a:prstGeom>
          <a:solidFill>
            <a:schemeClr val="accent4"/>
          </a:solidFill>
          <a:ln cap="flat" cmpd="sng" w="1905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200">
                <a:solidFill>
                  <a:schemeClr val="lt1"/>
                </a:solidFill>
                <a:latin typeface="Calibri"/>
                <a:ea typeface="Calibri"/>
                <a:cs typeface="Calibri"/>
                <a:sym typeface="Calibri"/>
              </a:rPr>
              <a:t>Enforceable?</a:t>
            </a:r>
            <a:endParaRPr i="0" sz="1200">
              <a:solidFill>
                <a:schemeClr val="lt1"/>
              </a:solidFill>
              <a:latin typeface="Calibri"/>
              <a:ea typeface="Calibri"/>
              <a:cs typeface="Calibri"/>
              <a:sym typeface="Calibri"/>
            </a:endParaRPr>
          </a:p>
        </p:txBody>
      </p:sp>
      <p:sp>
        <p:nvSpPr>
          <p:cNvPr id="210" name="Google Shape;210;g34e74833aa5_0_45"/>
          <p:cNvSpPr/>
          <p:nvPr/>
        </p:nvSpPr>
        <p:spPr>
          <a:xfrm>
            <a:off x="2383298" y="4436400"/>
            <a:ext cx="2318100" cy="1254000"/>
          </a:xfrm>
          <a:prstGeom prst="roundRect">
            <a:avLst>
              <a:gd fmla="val 16667" name="adj"/>
            </a:avLst>
          </a:prstGeom>
          <a:solidFill>
            <a:schemeClr val="lt1"/>
          </a:solidFill>
          <a:ln cap="flat" cmpd="sng" w="1905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1200">
                <a:solidFill>
                  <a:schemeClr val="dk1"/>
                </a:solidFill>
                <a:latin typeface="Calibri"/>
                <a:ea typeface="Calibri"/>
                <a:cs typeface="Calibri"/>
                <a:sym typeface="Calibri"/>
              </a:rPr>
              <a:t>Yes. </a:t>
            </a:r>
            <a:r>
              <a:rPr lang="en-GB" sz="1200">
                <a:solidFill>
                  <a:schemeClr val="dk1"/>
                </a:solidFill>
                <a:latin typeface="Calibri"/>
                <a:ea typeface="Calibri"/>
                <a:cs typeface="Calibri"/>
                <a:sym typeface="Calibri"/>
              </a:rPr>
              <a:t>Can be directly enforced in court</a:t>
            </a:r>
            <a:endParaRPr i="0" sz="1200">
              <a:solidFill>
                <a:schemeClr val="dk1"/>
              </a:solidFill>
              <a:latin typeface="Calibri"/>
              <a:ea typeface="Calibri"/>
              <a:cs typeface="Calibri"/>
              <a:sym typeface="Calibri"/>
            </a:endParaRPr>
          </a:p>
        </p:txBody>
      </p:sp>
      <p:sp>
        <p:nvSpPr>
          <p:cNvPr id="211" name="Google Shape;211;g34e74833aa5_0_45"/>
          <p:cNvSpPr/>
          <p:nvPr/>
        </p:nvSpPr>
        <p:spPr>
          <a:xfrm>
            <a:off x="4806571" y="4436400"/>
            <a:ext cx="2318100" cy="1254000"/>
          </a:xfrm>
          <a:prstGeom prst="roundRect">
            <a:avLst>
              <a:gd fmla="val 16667" name="adj"/>
            </a:avLst>
          </a:prstGeom>
          <a:solidFill>
            <a:schemeClr val="lt1"/>
          </a:solidFill>
          <a:ln cap="flat" cmpd="sng" w="1905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Clr>
                <a:schemeClr val="dk1"/>
              </a:buClr>
              <a:buFont typeface="Arial"/>
              <a:buNone/>
            </a:pPr>
            <a:r>
              <a:rPr b="1" lang="en-GB" sz="1200">
                <a:solidFill>
                  <a:schemeClr val="dk1"/>
                </a:solidFill>
                <a:latin typeface="Calibri"/>
                <a:ea typeface="Calibri"/>
                <a:cs typeface="Calibri"/>
                <a:sym typeface="Calibri"/>
              </a:rPr>
              <a:t>Yes. </a:t>
            </a:r>
            <a:r>
              <a:rPr lang="en-GB" sz="1200">
                <a:solidFill>
                  <a:schemeClr val="dk1"/>
                </a:solidFill>
                <a:latin typeface="Calibri"/>
                <a:ea typeface="Calibri"/>
                <a:cs typeface="Calibri"/>
                <a:sym typeface="Calibri"/>
              </a:rPr>
              <a:t>Can be directly enforced in court</a:t>
            </a:r>
            <a:endParaRPr i="0" sz="1200">
              <a:solidFill>
                <a:schemeClr val="dk1"/>
              </a:solidFill>
              <a:latin typeface="Calibri"/>
              <a:ea typeface="Calibri"/>
              <a:cs typeface="Calibri"/>
              <a:sym typeface="Calibri"/>
            </a:endParaRPr>
          </a:p>
        </p:txBody>
      </p:sp>
      <p:sp>
        <p:nvSpPr>
          <p:cNvPr id="212" name="Google Shape;212;g34e74833aa5_0_45"/>
          <p:cNvSpPr/>
          <p:nvPr/>
        </p:nvSpPr>
        <p:spPr>
          <a:xfrm>
            <a:off x="7229864" y="4436400"/>
            <a:ext cx="2318100" cy="1254000"/>
          </a:xfrm>
          <a:prstGeom prst="roundRect">
            <a:avLst>
              <a:gd fmla="val 16667" name="adj"/>
            </a:avLst>
          </a:prstGeom>
          <a:solidFill>
            <a:schemeClr val="lt1"/>
          </a:solidFill>
          <a:ln cap="flat" cmpd="sng" w="1905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1200">
                <a:solidFill>
                  <a:schemeClr val="dk1"/>
                </a:solidFill>
                <a:latin typeface="Calibri"/>
                <a:ea typeface="Calibri"/>
                <a:cs typeface="Calibri"/>
                <a:sym typeface="Calibri"/>
              </a:rPr>
              <a:t>Indirectly. </a:t>
            </a:r>
            <a:r>
              <a:rPr lang="en-GB" sz="1200">
                <a:solidFill>
                  <a:schemeClr val="dk1"/>
                </a:solidFill>
                <a:latin typeface="Calibri"/>
                <a:ea typeface="Calibri"/>
                <a:cs typeface="Calibri"/>
                <a:sym typeface="Calibri"/>
              </a:rPr>
              <a:t>If a school or LA doesn’t follow it and doesn’t justify why, you can challenge the decision (e.g., via complaint, judicial review, or Tribunal)</a:t>
            </a:r>
            <a:endParaRPr i="0" sz="1200">
              <a:solidFill>
                <a:schemeClr val="dk1"/>
              </a:solidFill>
              <a:latin typeface="Calibri"/>
              <a:ea typeface="Calibri"/>
              <a:cs typeface="Calibri"/>
              <a:sym typeface="Calibri"/>
            </a:endParaRPr>
          </a:p>
        </p:txBody>
      </p:sp>
      <p:pic>
        <p:nvPicPr>
          <p:cNvPr id="213" name="Google Shape;213;g34e74833aa5_0_45"/>
          <p:cNvPicPr preferRelativeResize="0"/>
          <p:nvPr/>
        </p:nvPicPr>
        <p:blipFill rotWithShape="1">
          <a:blip r:embed="rId3">
            <a:alphaModFix/>
          </a:blip>
          <a:srcRect b="0" l="0" r="0" t="0"/>
          <a:stretch/>
        </p:blipFill>
        <p:spPr>
          <a:xfrm>
            <a:off x="0" y="142950"/>
            <a:ext cx="2496185" cy="1254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g34fb3b83783_0_133"/>
          <p:cNvSpPr txBox="1"/>
          <p:nvPr/>
        </p:nvSpPr>
        <p:spPr>
          <a:xfrm>
            <a:off x="10012429" y="6458157"/>
            <a:ext cx="2085300" cy="215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800">
                <a:solidFill>
                  <a:schemeClr val="dk1"/>
                </a:solidFill>
                <a:latin typeface="Arial"/>
                <a:ea typeface="Arial"/>
                <a:cs typeface="Arial"/>
                <a:sym typeface="Arial"/>
              </a:rPr>
              <a:t>© </a:t>
            </a:r>
            <a:r>
              <a:rPr lang="en-GB" sz="800">
                <a:solidFill>
                  <a:schemeClr val="dk1"/>
                </a:solidFill>
              </a:rPr>
              <a:t>2024-2026</a:t>
            </a:r>
            <a:r>
              <a:rPr lang="en-GB" sz="800">
                <a:solidFill>
                  <a:schemeClr val="dk1"/>
                </a:solidFill>
                <a:latin typeface="Arial"/>
                <a:ea typeface="Arial"/>
                <a:cs typeface="Arial"/>
                <a:sym typeface="Arial"/>
              </a:rPr>
              <a:t>SEN Parent Support Group</a:t>
            </a:r>
            <a:endParaRPr/>
          </a:p>
        </p:txBody>
      </p:sp>
      <p:sp>
        <p:nvSpPr>
          <p:cNvPr id="220" name="Google Shape;220;g34fb3b83783_0_133"/>
          <p:cNvSpPr/>
          <p:nvPr/>
        </p:nvSpPr>
        <p:spPr>
          <a:xfrm>
            <a:off x="2763747" y="90959"/>
            <a:ext cx="6664500" cy="492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lang="en-GB" sz="2600" cap="none">
                <a:solidFill>
                  <a:srgbClr val="15C2FF"/>
                </a:solidFill>
                <a:latin typeface="Arial"/>
                <a:ea typeface="Arial"/>
                <a:cs typeface="Arial"/>
                <a:sym typeface="Arial"/>
              </a:rPr>
              <a:t>THE </a:t>
            </a:r>
            <a:r>
              <a:rPr lang="en-GB" sz="2600">
                <a:solidFill>
                  <a:srgbClr val="15C2FF"/>
                </a:solidFill>
              </a:rPr>
              <a:t>SEND FRAMEWORK</a:t>
            </a:r>
            <a:endParaRPr b="1" sz="2600" cap="none">
              <a:solidFill>
                <a:srgbClr val="15C2FF"/>
              </a:solidFill>
              <a:latin typeface="Arial"/>
              <a:ea typeface="Arial"/>
              <a:cs typeface="Arial"/>
              <a:sym typeface="Arial"/>
            </a:endParaRPr>
          </a:p>
        </p:txBody>
      </p:sp>
      <p:graphicFrame>
        <p:nvGraphicFramePr>
          <p:cNvPr id="221" name="Google Shape;221;g34fb3b83783_0_133"/>
          <p:cNvGraphicFramePr/>
          <p:nvPr/>
        </p:nvGraphicFramePr>
        <p:xfrm>
          <a:off x="381000" y="827700"/>
          <a:ext cx="3000000" cy="3000000"/>
        </p:xfrm>
        <a:graphic>
          <a:graphicData uri="http://schemas.openxmlformats.org/drawingml/2006/table">
            <a:tbl>
              <a:tblPr>
                <a:noFill/>
                <a:tableStyleId>{0F40776D-2FDE-4DC5-A468-421D02A17BC8}</a:tableStyleId>
              </a:tblPr>
              <a:tblGrid>
                <a:gridCol w="2900200"/>
                <a:gridCol w="6585375"/>
                <a:gridCol w="1786775"/>
              </a:tblGrid>
              <a:tr h="381000">
                <a:tc gridSpan="3">
                  <a:txBody>
                    <a:bodyPr/>
                    <a:lstStyle/>
                    <a:p>
                      <a:pPr indent="0" lvl="0" marL="0" rtl="0" algn="ctr">
                        <a:spcBef>
                          <a:spcPts val="0"/>
                        </a:spcBef>
                        <a:spcAft>
                          <a:spcPts val="0"/>
                        </a:spcAft>
                        <a:buNone/>
                      </a:pPr>
                      <a:r>
                        <a:rPr b="1" lang="en-GB" sz="2000">
                          <a:solidFill>
                            <a:schemeClr val="lt1"/>
                          </a:solidFill>
                          <a:latin typeface="Calibri"/>
                          <a:ea typeface="Calibri"/>
                          <a:cs typeface="Calibri"/>
                          <a:sym typeface="Calibri"/>
                        </a:rPr>
                        <a:t>KEY SEND FRAMEWORK</a:t>
                      </a:r>
                      <a:endParaRPr b="1" sz="2000">
                        <a:solidFill>
                          <a:schemeClr val="lt1"/>
                        </a:solidFill>
                        <a:latin typeface="Calibri"/>
                        <a:ea typeface="Calibri"/>
                        <a:cs typeface="Calibri"/>
                        <a:sym typeface="Calibri"/>
                      </a:endParaRPr>
                    </a:p>
                  </a:txBody>
                  <a:tcPr marT="91425" marB="91425" marR="91425" marL="91425">
                    <a:lnL cap="flat" cmpd="sng" w="9525">
                      <a:solidFill>
                        <a:srgbClr val="757575"/>
                      </a:solidFill>
                      <a:prstDash val="solid"/>
                      <a:round/>
                      <a:headEnd len="sm" w="sm" type="none"/>
                      <a:tailEnd len="sm" w="sm" type="none"/>
                    </a:lnL>
                    <a:lnR cap="flat" cmpd="sng" w="9525">
                      <a:solidFill>
                        <a:srgbClr val="757575"/>
                      </a:solidFill>
                      <a:prstDash val="solid"/>
                      <a:round/>
                      <a:headEnd len="sm" w="sm" type="none"/>
                      <a:tailEnd len="sm" w="sm" type="none"/>
                    </a:lnR>
                    <a:lnT cap="flat" cmpd="sng" w="9525">
                      <a:solidFill>
                        <a:srgbClr val="757575"/>
                      </a:solidFill>
                      <a:prstDash val="solid"/>
                      <a:round/>
                      <a:headEnd len="sm" w="sm" type="none"/>
                      <a:tailEnd len="sm" w="sm" type="none"/>
                    </a:lnT>
                    <a:lnB cap="flat" cmpd="sng" w="9525">
                      <a:solidFill>
                        <a:srgbClr val="757575"/>
                      </a:solidFill>
                      <a:prstDash val="solid"/>
                      <a:round/>
                      <a:headEnd len="sm" w="sm" type="none"/>
                      <a:tailEnd len="sm" w="sm" type="none"/>
                    </a:lnB>
                    <a:solidFill>
                      <a:srgbClr val="F2A982"/>
                    </a:solidFill>
                  </a:tcPr>
                </a:tc>
                <a:tc hMerge="1"/>
                <a:tc hMerge="1"/>
              </a:tr>
              <a:tr h="381000">
                <a:tc>
                  <a:txBody>
                    <a:bodyPr/>
                    <a:lstStyle/>
                    <a:p>
                      <a:pPr indent="0" lvl="0" marL="0" rtl="0" algn="ctr">
                        <a:spcBef>
                          <a:spcPts val="0"/>
                        </a:spcBef>
                        <a:spcAft>
                          <a:spcPts val="0"/>
                        </a:spcAft>
                        <a:buNone/>
                      </a:pPr>
                      <a:r>
                        <a:rPr b="1" lang="en-GB">
                          <a:solidFill>
                            <a:schemeClr val="lt1"/>
                          </a:solidFill>
                          <a:latin typeface="Calibri"/>
                          <a:ea typeface="Calibri"/>
                          <a:cs typeface="Calibri"/>
                          <a:sym typeface="Calibri"/>
                        </a:rPr>
                        <a:t>Framework</a:t>
                      </a:r>
                      <a:endParaRPr b="1">
                        <a:solidFill>
                          <a:schemeClr val="lt1"/>
                        </a:solidFill>
                        <a:latin typeface="Calibri"/>
                        <a:ea typeface="Calibri"/>
                        <a:cs typeface="Calibri"/>
                        <a:sym typeface="Calibri"/>
                      </a:endParaRPr>
                    </a:p>
                  </a:txBody>
                  <a:tcPr marT="91425" marB="91425" marR="91425" marL="91425">
                    <a:lnL cap="flat" cmpd="sng" w="9525">
                      <a:solidFill>
                        <a:srgbClr val="757575"/>
                      </a:solidFill>
                      <a:prstDash val="solid"/>
                      <a:round/>
                      <a:headEnd len="sm" w="sm" type="none"/>
                      <a:tailEnd len="sm" w="sm" type="none"/>
                    </a:lnL>
                    <a:lnR cap="flat" cmpd="sng" w="9525">
                      <a:solidFill>
                        <a:srgbClr val="757575"/>
                      </a:solidFill>
                      <a:prstDash val="solid"/>
                      <a:round/>
                      <a:headEnd len="sm" w="sm" type="none"/>
                      <a:tailEnd len="sm" w="sm" type="none"/>
                    </a:lnR>
                    <a:lnT cap="flat" cmpd="sng" w="9525">
                      <a:solidFill>
                        <a:srgbClr val="757575"/>
                      </a:solidFill>
                      <a:prstDash val="solid"/>
                      <a:round/>
                      <a:headEnd len="sm" w="sm" type="none"/>
                      <a:tailEnd len="sm" w="sm" type="none"/>
                    </a:lnT>
                    <a:lnB cap="flat" cmpd="sng" w="9525">
                      <a:solidFill>
                        <a:srgbClr val="757575"/>
                      </a:solidFill>
                      <a:prstDash val="solid"/>
                      <a:round/>
                      <a:headEnd len="sm" w="sm" type="none"/>
                      <a:tailEnd len="sm" w="sm" type="none"/>
                    </a:lnB>
                    <a:solidFill>
                      <a:srgbClr val="F2A982"/>
                    </a:solidFill>
                  </a:tcPr>
                </a:tc>
                <a:tc>
                  <a:txBody>
                    <a:bodyPr/>
                    <a:lstStyle/>
                    <a:p>
                      <a:pPr indent="0" lvl="0" marL="0" marR="0" rtl="0" algn="ctr">
                        <a:spcBef>
                          <a:spcPts val="0"/>
                        </a:spcBef>
                        <a:spcAft>
                          <a:spcPts val="0"/>
                        </a:spcAft>
                        <a:buNone/>
                      </a:pPr>
                      <a:r>
                        <a:rPr b="1" lang="en-GB">
                          <a:solidFill>
                            <a:schemeClr val="lt1"/>
                          </a:solidFill>
                          <a:latin typeface="Calibri"/>
                          <a:ea typeface="Calibri"/>
                          <a:cs typeface="Calibri"/>
                          <a:sym typeface="Calibri"/>
                        </a:rPr>
                        <a:t>Summary</a:t>
                      </a:r>
                      <a:endParaRPr b="1">
                        <a:solidFill>
                          <a:schemeClr val="lt1"/>
                        </a:solidFill>
                        <a:latin typeface="Calibri"/>
                        <a:ea typeface="Calibri"/>
                        <a:cs typeface="Calibri"/>
                        <a:sym typeface="Calibri"/>
                      </a:endParaRPr>
                    </a:p>
                  </a:txBody>
                  <a:tcPr marT="91425" marB="91425" marR="91425" marL="91425">
                    <a:lnL cap="flat" cmpd="sng" w="9525">
                      <a:solidFill>
                        <a:srgbClr val="757575"/>
                      </a:solidFill>
                      <a:prstDash val="solid"/>
                      <a:round/>
                      <a:headEnd len="sm" w="sm" type="none"/>
                      <a:tailEnd len="sm" w="sm" type="none"/>
                    </a:lnL>
                    <a:lnR cap="flat" cmpd="sng" w="9525">
                      <a:solidFill>
                        <a:srgbClr val="757575"/>
                      </a:solidFill>
                      <a:prstDash val="solid"/>
                      <a:round/>
                      <a:headEnd len="sm" w="sm" type="none"/>
                      <a:tailEnd len="sm" w="sm" type="none"/>
                    </a:lnR>
                    <a:lnT cap="flat" cmpd="sng" w="9525">
                      <a:solidFill>
                        <a:srgbClr val="757575"/>
                      </a:solidFill>
                      <a:prstDash val="solid"/>
                      <a:round/>
                      <a:headEnd len="sm" w="sm" type="none"/>
                      <a:tailEnd len="sm" w="sm" type="none"/>
                    </a:lnT>
                    <a:lnB cap="flat" cmpd="sng" w="9525">
                      <a:solidFill>
                        <a:srgbClr val="757575"/>
                      </a:solidFill>
                      <a:prstDash val="solid"/>
                      <a:round/>
                      <a:headEnd len="sm" w="sm" type="none"/>
                      <a:tailEnd len="sm" w="sm" type="none"/>
                    </a:lnB>
                    <a:solidFill>
                      <a:srgbClr val="F2A982"/>
                    </a:solidFill>
                  </a:tcPr>
                </a:tc>
                <a:tc>
                  <a:txBody>
                    <a:bodyPr/>
                    <a:lstStyle/>
                    <a:p>
                      <a:pPr indent="0" lvl="0" marL="0" rtl="0" algn="ctr">
                        <a:spcBef>
                          <a:spcPts val="0"/>
                        </a:spcBef>
                        <a:spcAft>
                          <a:spcPts val="0"/>
                        </a:spcAft>
                        <a:buNone/>
                      </a:pPr>
                      <a:r>
                        <a:rPr b="1" lang="en-GB">
                          <a:solidFill>
                            <a:schemeClr val="lt1"/>
                          </a:solidFill>
                          <a:latin typeface="Calibri"/>
                          <a:ea typeface="Calibri"/>
                          <a:cs typeface="Calibri"/>
                          <a:sym typeface="Calibri"/>
                        </a:rPr>
                        <a:t>Type</a:t>
                      </a:r>
                      <a:endParaRPr b="1">
                        <a:solidFill>
                          <a:schemeClr val="lt1"/>
                        </a:solidFill>
                        <a:latin typeface="Calibri"/>
                        <a:ea typeface="Calibri"/>
                        <a:cs typeface="Calibri"/>
                        <a:sym typeface="Calibri"/>
                      </a:endParaRPr>
                    </a:p>
                  </a:txBody>
                  <a:tcPr marT="91425" marB="91425" marR="91425" marL="91425">
                    <a:lnL cap="flat" cmpd="sng" w="9525">
                      <a:solidFill>
                        <a:srgbClr val="757575"/>
                      </a:solidFill>
                      <a:prstDash val="solid"/>
                      <a:round/>
                      <a:headEnd len="sm" w="sm" type="none"/>
                      <a:tailEnd len="sm" w="sm" type="none"/>
                    </a:lnL>
                    <a:lnR cap="flat" cmpd="sng" w="9525">
                      <a:solidFill>
                        <a:srgbClr val="757575"/>
                      </a:solidFill>
                      <a:prstDash val="solid"/>
                      <a:round/>
                      <a:headEnd len="sm" w="sm" type="none"/>
                      <a:tailEnd len="sm" w="sm" type="none"/>
                    </a:lnR>
                    <a:lnT cap="flat" cmpd="sng" w="9525">
                      <a:solidFill>
                        <a:srgbClr val="757575"/>
                      </a:solidFill>
                      <a:prstDash val="solid"/>
                      <a:round/>
                      <a:headEnd len="sm" w="sm" type="none"/>
                      <a:tailEnd len="sm" w="sm" type="none"/>
                    </a:lnT>
                    <a:lnB cap="flat" cmpd="sng" w="9525">
                      <a:solidFill>
                        <a:srgbClr val="757575"/>
                      </a:solidFill>
                      <a:prstDash val="solid"/>
                      <a:round/>
                      <a:headEnd len="sm" w="sm" type="none"/>
                      <a:tailEnd len="sm" w="sm" type="none"/>
                    </a:lnB>
                    <a:solidFill>
                      <a:srgbClr val="F2A982"/>
                    </a:solidFill>
                  </a:tcPr>
                </a:tc>
              </a:tr>
              <a:tr h="381000">
                <a:tc>
                  <a:txBody>
                    <a:bodyPr/>
                    <a:lstStyle/>
                    <a:p>
                      <a:pPr indent="0" lvl="0" marL="0" rtl="0" algn="l">
                        <a:lnSpc>
                          <a:spcPct val="115000"/>
                        </a:lnSpc>
                        <a:spcBef>
                          <a:spcPts val="1200"/>
                        </a:spcBef>
                        <a:spcAft>
                          <a:spcPts val="200"/>
                        </a:spcAft>
                        <a:buNone/>
                      </a:pPr>
                      <a:r>
                        <a:rPr b="1" lang="en-GB" sz="1300">
                          <a:solidFill>
                            <a:schemeClr val="dk1"/>
                          </a:solidFill>
                          <a:latin typeface="Calibri"/>
                          <a:ea typeface="Calibri"/>
                          <a:cs typeface="Calibri"/>
                          <a:sym typeface="Calibri"/>
                        </a:rPr>
                        <a:t>Children and Families Act 2014</a:t>
                      </a:r>
                      <a:endParaRPr sz="1600">
                        <a:latin typeface="Calibri"/>
                        <a:ea typeface="Calibri"/>
                        <a:cs typeface="Calibri"/>
                        <a:sym typeface="Calibri"/>
                      </a:endParaRPr>
                    </a:p>
                  </a:txBody>
                  <a:tcPr marT="91425" marB="91425" marR="91425" marL="91425">
                    <a:lnT cap="flat" cmpd="sng" w="9525">
                      <a:solidFill>
                        <a:srgbClr val="757575"/>
                      </a:solidFill>
                      <a:prstDash val="solid"/>
                      <a:round/>
                      <a:headEnd len="sm" w="sm" type="none"/>
                      <a:tailEnd len="sm" w="sm" type="none"/>
                    </a:lnT>
                  </a:tcPr>
                </a:tc>
                <a:tc>
                  <a:txBody>
                    <a:bodyPr/>
                    <a:lstStyle/>
                    <a:p>
                      <a:pPr indent="0" lvl="0" marL="0" rtl="0" algn="l">
                        <a:lnSpc>
                          <a:spcPct val="115000"/>
                        </a:lnSpc>
                        <a:spcBef>
                          <a:spcPts val="1200"/>
                        </a:spcBef>
                        <a:spcAft>
                          <a:spcPts val="1200"/>
                        </a:spcAft>
                        <a:buNone/>
                      </a:pPr>
                      <a:r>
                        <a:rPr lang="en-GB" sz="1100">
                          <a:solidFill>
                            <a:schemeClr val="dk1"/>
                          </a:solidFill>
                          <a:latin typeface="Calibri"/>
                          <a:ea typeface="Calibri"/>
                          <a:cs typeface="Calibri"/>
                          <a:sym typeface="Calibri"/>
                        </a:rPr>
                        <a:t>The cornerstone of modern SEND law. Sets out local authority duties to assess, plan, and provide for children and young people with SEN and disabilities. Introduced Education, Health and Care Plans (EHCPs) and a focus on joined-up support across education, health, and social care.</a:t>
                      </a:r>
                      <a:endParaRPr>
                        <a:latin typeface="Calibri"/>
                        <a:ea typeface="Calibri"/>
                        <a:cs typeface="Calibri"/>
                        <a:sym typeface="Calibri"/>
                      </a:endParaRPr>
                    </a:p>
                  </a:txBody>
                  <a:tcPr marT="91425" marB="91425" marR="91425" marL="91425">
                    <a:lnT cap="flat" cmpd="sng" w="9525">
                      <a:solidFill>
                        <a:srgbClr val="757575"/>
                      </a:solidFill>
                      <a:prstDash val="solid"/>
                      <a:round/>
                      <a:headEnd len="sm" w="sm" type="none"/>
                      <a:tailEnd len="sm" w="sm" type="none"/>
                    </a:lnT>
                  </a:tcPr>
                </a:tc>
                <a:tc>
                  <a:txBody>
                    <a:bodyPr/>
                    <a:lstStyle/>
                    <a:p>
                      <a:pPr indent="0" lvl="0" marL="0" rtl="0" algn="ctr">
                        <a:lnSpc>
                          <a:spcPct val="115000"/>
                        </a:lnSpc>
                        <a:spcBef>
                          <a:spcPts val="1200"/>
                        </a:spcBef>
                        <a:spcAft>
                          <a:spcPts val="1200"/>
                        </a:spcAft>
                        <a:buNone/>
                      </a:pPr>
                      <a:r>
                        <a:rPr lang="en-GB" sz="1100">
                          <a:solidFill>
                            <a:schemeClr val="dk1"/>
                          </a:solidFill>
                          <a:latin typeface="Calibri"/>
                          <a:ea typeface="Calibri"/>
                          <a:cs typeface="Calibri"/>
                          <a:sym typeface="Calibri"/>
                        </a:rPr>
                        <a:t>Statute</a:t>
                      </a:r>
                      <a:endParaRPr>
                        <a:latin typeface="Calibri"/>
                        <a:ea typeface="Calibri"/>
                        <a:cs typeface="Calibri"/>
                        <a:sym typeface="Calibri"/>
                      </a:endParaRPr>
                    </a:p>
                  </a:txBody>
                  <a:tcPr marT="91425" marB="91425" marR="91425" marL="91425">
                    <a:lnT cap="flat" cmpd="sng" w="9525">
                      <a:solidFill>
                        <a:srgbClr val="757575"/>
                      </a:solidFill>
                      <a:prstDash val="solid"/>
                      <a:round/>
                      <a:headEnd len="sm" w="sm" type="none"/>
                      <a:tailEnd len="sm" w="sm" type="none"/>
                    </a:lnT>
                  </a:tcPr>
                </a:tc>
              </a:tr>
              <a:tr h="381000">
                <a:tc>
                  <a:txBody>
                    <a:bodyPr/>
                    <a:lstStyle/>
                    <a:p>
                      <a:pPr indent="0" lvl="0" marL="0" rtl="0" algn="l">
                        <a:lnSpc>
                          <a:spcPct val="115000"/>
                        </a:lnSpc>
                        <a:spcBef>
                          <a:spcPts val="1200"/>
                        </a:spcBef>
                        <a:spcAft>
                          <a:spcPts val="200"/>
                        </a:spcAft>
                        <a:buNone/>
                      </a:pPr>
                      <a:r>
                        <a:rPr b="1" lang="en-GB" sz="1300">
                          <a:solidFill>
                            <a:schemeClr val="dk1"/>
                          </a:solidFill>
                          <a:latin typeface="Calibri"/>
                          <a:ea typeface="Calibri"/>
                          <a:cs typeface="Calibri"/>
                          <a:sym typeface="Calibri"/>
                        </a:rPr>
                        <a:t>SEND Code of Practice: 0 to 25 years (2015)</a:t>
                      </a:r>
                      <a:endParaRPr sz="1600">
                        <a:latin typeface="Calibri"/>
                        <a:ea typeface="Calibri"/>
                        <a:cs typeface="Calibri"/>
                        <a:sym typeface="Calibri"/>
                      </a:endParaRPr>
                    </a:p>
                  </a:txBody>
                  <a:tcPr marT="91425" marB="91425" marR="91425" marL="91425"/>
                </a:tc>
                <a:tc>
                  <a:txBody>
                    <a:bodyPr/>
                    <a:lstStyle/>
                    <a:p>
                      <a:pPr indent="0" lvl="0" marL="0" rtl="0" algn="l">
                        <a:lnSpc>
                          <a:spcPct val="115000"/>
                        </a:lnSpc>
                        <a:spcBef>
                          <a:spcPts val="1200"/>
                        </a:spcBef>
                        <a:spcAft>
                          <a:spcPts val="1200"/>
                        </a:spcAft>
                        <a:buNone/>
                      </a:pPr>
                      <a:r>
                        <a:rPr lang="en-GB" sz="1100">
                          <a:solidFill>
                            <a:schemeClr val="dk1"/>
                          </a:solidFill>
                          <a:latin typeface="Calibri"/>
                          <a:ea typeface="Calibri"/>
                          <a:cs typeface="Calibri"/>
                          <a:sym typeface="Calibri"/>
                        </a:rPr>
                        <a:t>Statutory guidance for schools, local authorities, health services, and other organisations. Explains how to implement the legal duties in the Children and Families Act 2014.</a:t>
                      </a:r>
                      <a:endParaRPr>
                        <a:latin typeface="Calibri"/>
                        <a:ea typeface="Calibri"/>
                        <a:cs typeface="Calibri"/>
                        <a:sym typeface="Calibri"/>
                      </a:endParaRPr>
                    </a:p>
                  </a:txBody>
                  <a:tcPr marT="91425" marB="91425" marR="91425" marL="91425"/>
                </a:tc>
                <a:tc>
                  <a:txBody>
                    <a:bodyPr/>
                    <a:lstStyle/>
                    <a:p>
                      <a:pPr indent="0" lvl="0" marL="0" rtl="0" algn="ctr">
                        <a:spcBef>
                          <a:spcPts val="0"/>
                        </a:spcBef>
                        <a:spcAft>
                          <a:spcPts val="0"/>
                        </a:spcAft>
                        <a:buNone/>
                      </a:pPr>
                      <a:r>
                        <a:rPr lang="en-GB" sz="1100">
                          <a:solidFill>
                            <a:schemeClr val="dk1"/>
                          </a:solidFill>
                          <a:latin typeface="Calibri"/>
                          <a:ea typeface="Calibri"/>
                          <a:cs typeface="Calibri"/>
                          <a:sym typeface="Calibri"/>
                        </a:rPr>
                        <a:t>Statutory guidance</a:t>
                      </a:r>
                      <a:endParaRPr sz="1100">
                        <a:solidFill>
                          <a:schemeClr val="dk1"/>
                        </a:solidFill>
                        <a:latin typeface="Calibri"/>
                        <a:ea typeface="Calibri"/>
                        <a:cs typeface="Calibri"/>
                        <a:sym typeface="Calibri"/>
                      </a:endParaRPr>
                    </a:p>
                  </a:txBody>
                  <a:tcPr marT="91425" marB="91425" marR="91425" marL="91425"/>
                </a:tc>
              </a:tr>
              <a:tr h="381000">
                <a:tc>
                  <a:txBody>
                    <a:bodyPr/>
                    <a:lstStyle/>
                    <a:p>
                      <a:pPr indent="0" lvl="0" marL="0" rtl="0" algn="l">
                        <a:lnSpc>
                          <a:spcPct val="115000"/>
                        </a:lnSpc>
                        <a:spcBef>
                          <a:spcPts val="1200"/>
                        </a:spcBef>
                        <a:spcAft>
                          <a:spcPts val="200"/>
                        </a:spcAft>
                        <a:buNone/>
                      </a:pPr>
                      <a:r>
                        <a:rPr b="1" lang="en-GB" sz="1300">
                          <a:solidFill>
                            <a:schemeClr val="dk1"/>
                          </a:solidFill>
                          <a:latin typeface="Calibri"/>
                          <a:ea typeface="Calibri"/>
                          <a:cs typeface="Calibri"/>
                          <a:sym typeface="Calibri"/>
                        </a:rPr>
                        <a:t>The Special Educational Needs and Disability Regulations 2014</a:t>
                      </a:r>
                      <a:endParaRPr sz="1600">
                        <a:latin typeface="Calibri"/>
                        <a:ea typeface="Calibri"/>
                        <a:cs typeface="Calibri"/>
                        <a:sym typeface="Calibri"/>
                      </a:endParaRPr>
                    </a:p>
                  </a:txBody>
                  <a:tcPr marT="91425" marB="91425" marR="91425" marL="91425"/>
                </a:tc>
                <a:tc>
                  <a:txBody>
                    <a:bodyPr/>
                    <a:lstStyle/>
                    <a:p>
                      <a:pPr indent="0" lvl="0" marL="0" rtl="0" algn="l">
                        <a:lnSpc>
                          <a:spcPct val="115000"/>
                        </a:lnSpc>
                        <a:spcBef>
                          <a:spcPts val="1200"/>
                        </a:spcBef>
                        <a:spcAft>
                          <a:spcPts val="1200"/>
                        </a:spcAft>
                        <a:buNone/>
                      </a:pPr>
                      <a:r>
                        <a:rPr lang="en-GB" sz="1100">
                          <a:solidFill>
                            <a:schemeClr val="dk1"/>
                          </a:solidFill>
                          <a:latin typeface="Calibri"/>
                          <a:ea typeface="Calibri"/>
                          <a:cs typeface="Calibri"/>
                          <a:sym typeface="Calibri"/>
                        </a:rPr>
                        <a:t>Provides the detailed legal procedures underpinning EHCPs, including timeframes for assessment, plan development, and mediation processes.</a:t>
                      </a:r>
                      <a:endParaRPr>
                        <a:latin typeface="Calibri"/>
                        <a:ea typeface="Calibri"/>
                        <a:cs typeface="Calibri"/>
                        <a:sym typeface="Calibri"/>
                      </a:endParaRPr>
                    </a:p>
                  </a:txBody>
                  <a:tcPr marT="91425" marB="91425" marR="91425" marL="91425"/>
                </a:tc>
                <a:tc>
                  <a:txBody>
                    <a:bodyPr/>
                    <a:lstStyle/>
                    <a:p>
                      <a:pPr indent="0" lvl="0" marL="0" rtl="0" algn="ctr">
                        <a:spcBef>
                          <a:spcPts val="0"/>
                        </a:spcBef>
                        <a:spcAft>
                          <a:spcPts val="0"/>
                        </a:spcAft>
                        <a:buNone/>
                      </a:pPr>
                      <a:r>
                        <a:rPr lang="en-GB" sz="1100">
                          <a:solidFill>
                            <a:schemeClr val="dk1"/>
                          </a:solidFill>
                          <a:latin typeface="Calibri"/>
                          <a:ea typeface="Calibri"/>
                          <a:cs typeface="Calibri"/>
                          <a:sym typeface="Calibri"/>
                        </a:rPr>
                        <a:t>Regulations</a:t>
                      </a:r>
                      <a:endParaRPr sz="1100">
                        <a:solidFill>
                          <a:schemeClr val="dk1"/>
                        </a:solidFill>
                        <a:latin typeface="Calibri"/>
                        <a:ea typeface="Calibri"/>
                        <a:cs typeface="Calibri"/>
                        <a:sym typeface="Calibri"/>
                      </a:endParaRPr>
                    </a:p>
                  </a:txBody>
                  <a:tcPr marT="91425" marB="91425" marR="91425" marL="91425"/>
                </a:tc>
              </a:tr>
              <a:tr h="381000">
                <a:tc>
                  <a:txBody>
                    <a:bodyPr/>
                    <a:lstStyle/>
                    <a:p>
                      <a:pPr indent="0" lvl="0" marL="0" rtl="0" algn="l">
                        <a:lnSpc>
                          <a:spcPct val="115000"/>
                        </a:lnSpc>
                        <a:spcBef>
                          <a:spcPts val="1200"/>
                        </a:spcBef>
                        <a:spcAft>
                          <a:spcPts val="200"/>
                        </a:spcAft>
                        <a:buNone/>
                      </a:pPr>
                      <a:r>
                        <a:rPr b="1" lang="en-GB" sz="1300">
                          <a:solidFill>
                            <a:schemeClr val="dk1"/>
                          </a:solidFill>
                          <a:latin typeface="Calibri"/>
                          <a:ea typeface="Calibri"/>
                          <a:cs typeface="Calibri"/>
                          <a:sym typeface="Calibri"/>
                        </a:rPr>
                        <a:t>The Equality Act 2010</a:t>
                      </a:r>
                      <a:endParaRPr sz="1600">
                        <a:latin typeface="Calibri"/>
                        <a:ea typeface="Calibri"/>
                        <a:cs typeface="Calibri"/>
                        <a:sym typeface="Calibri"/>
                      </a:endParaRPr>
                    </a:p>
                  </a:txBody>
                  <a:tcPr marT="91425" marB="91425" marR="91425" marL="91425"/>
                </a:tc>
                <a:tc>
                  <a:txBody>
                    <a:bodyPr/>
                    <a:lstStyle/>
                    <a:p>
                      <a:pPr indent="0" lvl="0" marL="0" rtl="0" algn="l">
                        <a:lnSpc>
                          <a:spcPct val="115000"/>
                        </a:lnSpc>
                        <a:spcBef>
                          <a:spcPts val="1200"/>
                        </a:spcBef>
                        <a:spcAft>
                          <a:spcPts val="1200"/>
                        </a:spcAft>
                        <a:buNone/>
                      </a:pPr>
                      <a:r>
                        <a:rPr lang="en-GB" sz="1100">
                          <a:solidFill>
                            <a:schemeClr val="dk1"/>
                          </a:solidFill>
                          <a:latin typeface="Calibri"/>
                          <a:ea typeface="Calibri"/>
                          <a:cs typeface="Calibri"/>
                          <a:sym typeface="Calibri"/>
                        </a:rPr>
                        <a:t>Protects disabled children and young people from discrimination. Schools and local authorities have a duty to make reasonable adjustments and ensure equal access to education.</a:t>
                      </a:r>
                      <a:endParaRPr>
                        <a:latin typeface="Calibri"/>
                        <a:ea typeface="Calibri"/>
                        <a:cs typeface="Calibri"/>
                        <a:sym typeface="Calibri"/>
                      </a:endParaRPr>
                    </a:p>
                  </a:txBody>
                  <a:tcPr marT="91425" marB="91425" marR="91425" marL="91425"/>
                </a:tc>
                <a:tc>
                  <a:txBody>
                    <a:bodyPr/>
                    <a:lstStyle/>
                    <a:p>
                      <a:pPr indent="0" lvl="0" marL="0" rtl="0" algn="ctr">
                        <a:spcBef>
                          <a:spcPts val="0"/>
                        </a:spcBef>
                        <a:spcAft>
                          <a:spcPts val="0"/>
                        </a:spcAft>
                        <a:buNone/>
                      </a:pPr>
                      <a:r>
                        <a:rPr lang="en-GB" sz="1100">
                          <a:solidFill>
                            <a:schemeClr val="dk1"/>
                          </a:solidFill>
                          <a:latin typeface="Calibri"/>
                          <a:ea typeface="Calibri"/>
                          <a:cs typeface="Calibri"/>
                          <a:sym typeface="Calibri"/>
                        </a:rPr>
                        <a:t>Statute</a:t>
                      </a:r>
                      <a:endParaRPr sz="1100">
                        <a:solidFill>
                          <a:schemeClr val="dk1"/>
                        </a:solidFill>
                        <a:latin typeface="Calibri"/>
                        <a:ea typeface="Calibri"/>
                        <a:cs typeface="Calibri"/>
                        <a:sym typeface="Calibri"/>
                      </a:endParaRPr>
                    </a:p>
                  </a:txBody>
                  <a:tcPr marT="91425" marB="91425" marR="91425" marL="91425"/>
                </a:tc>
              </a:tr>
              <a:tr h="381000">
                <a:tc>
                  <a:txBody>
                    <a:bodyPr/>
                    <a:lstStyle/>
                    <a:p>
                      <a:pPr indent="0" lvl="0" marL="0" rtl="0" algn="l">
                        <a:lnSpc>
                          <a:spcPct val="115000"/>
                        </a:lnSpc>
                        <a:spcBef>
                          <a:spcPts val="1200"/>
                        </a:spcBef>
                        <a:spcAft>
                          <a:spcPts val="200"/>
                        </a:spcAft>
                        <a:buNone/>
                      </a:pPr>
                      <a:r>
                        <a:rPr b="1" lang="en-GB" sz="1300">
                          <a:solidFill>
                            <a:schemeClr val="dk1"/>
                          </a:solidFill>
                          <a:latin typeface="Calibri"/>
                          <a:ea typeface="Calibri"/>
                          <a:cs typeface="Calibri"/>
                          <a:sym typeface="Calibri"/>
                        </a:rPr>
                        <a:t>Education Act 1996 (as amended)</a:t>
                      </a:r>
                      <a:endParaRPr sz="1600">
                        <a:latin typeface="Calibri"/>
                        <a:ea typeface="Calibri"/>
                        <a:cs typeface="Calibri"/>
                        <a:sym typeface="Calibri"/>
                      </a:endParaRPr>
                    </a:p>
                  </a:txBody>
                  <a:tcPr marT="91425" marB="91425" marR="91425" marL="91425"/>
                </a:tc>
                <a:tc>
                  <a:txBody>
                    <a:bodyPr/>
                    <a:lstStyle/>
                    <a:p>
                      <a:pPr indent="0" lvl="0" marL="0" rtl="0" algn="l">
                        <a:lnSpc>
                          <a:spcPct val="115000"/>
                        </a:lnSpc>
                        <a:spcBef>
                          <a:spcPts val="1200"/>
                        </a:spcBef>
                        <a:spcAft>
                          <a:spcPts val="1200"/>
                        </a:spcAft>
                        <a:buNone/>
                      </a:pPr>
                      <a:r>
                        <a:rPr lang="en-GB" sz="1100">
                          <a:solidFill>
                            <a:schemeClr val="dk1"/>
                          </a:solidFill>
                          <a:latin typeface="Calibri"/>
                          <a:ea typeface="Calibri"/>
                          <a:cs typeface="Calibri"/>
                          <a:sym typeface="Calibri"/>
                        </a:rPr>
                        <a:t>Long-standing legislation governing compulsory education in England. Key duties remain in force for identifying and addressing SEN and providing suitable education.</a:t>
                      </a:r>
                      <a:endParaRPr>
                        <a:latin typeface="Calibri"/>
                        <a:ea typeface="Calibri"/>
                        <a:cs typeface="Calibri"/>
                        <a:sym typeface="Calibri"/>
                      </a:endParaRPr>
                    </a:p>
                  </a:txBody>
                  <a:tcPr marT="91425" marB="91425" marR="91425" marL="91425"/>
                </a:tc>
                <a:tc>
                  <a:txBody>
                    <a:bodyPr/>
                    <a:lstStyle/>
                    <a:p>
                      <a:pPr indent="0" lvl="0" marL="0" rtl="0" algn="ctr">
                        <a:spcBef>
                          <a:spcPts val="0"/>
                        </a:spcBef>
                        <a:spcAft>
                          <a:spcPts val="0"/>
                        </a:spcAft>
                        <a:buNone/>
                      </a:pPr>
                      <a:r>
                        <a:rPr lang="en-GB" sz="1100">
                          <a:solidFill>
                            <a:schemeClr val="dk1"/>
                          </a:solidFill>
                          <a:latin typeface="Calibri"/>
                          <a:ea typeface="Calibri"/>
                          <a:cs typeface="Calibri"/>
                          <a:sym typeface="Calibri"/>
                        </a:rPr>
                        <a:t>Statute</a:t>
                      </a:r>
                      <a:endParaRPr sz="1100">
                        <a:solidFill>
                          <a:schemeClr val="dk1"/>
                        </a:solidFill>
                        <a:latin typeface="Calibri"/>
                        <a:ea typeface="Calibri"/>
                        <a:cs typeface="Calibri"/>
                        <a:sym typeface="Calibri"/>
                      </a:endParaRPr>
                    </a:p>
                  </a:txBody>
                  <a:tcPr marT="91425" marB="91425" marR="91425" marL="91425"/>
                </a:tc>
              </a:tr>
            </a:tbl>
          </a:graphicData>
        </a:graphic>
      </p:graphicFrame>
      <p:sp>
        <p:nvSpPr>
          <p:cNvPr id="222" name="Google Shape;222;g34fb3b83783_0_133"/>
          <p:cNvSpPr/>
          <p:nvPr/>
        </p:nvSpPr>
        <p:spPr>
          <a:xfrm>
            <a:off x="381000" y="5117675"/>
            <a:ext cx="2177700" cy="538200"/>
          </a:xfrm>
          <a:prstGeom prst="roundRect">
            <a:avLst>
              <a:gd fmla="val 16667" name="adj"/>
            </a:avLst>
          </a:prstGeom>
          <a:solidFill>
            <a:schemeClr val="accent4"/>
          </a:solidFill>
          <a:ln cap="flat" cmpd="sng" w="9525">
            <a:solidFill>
              <a:schemeClr val="accent4"/>
            </a:solidFill>
            <a:prstDash val="solid"/>
            <a:round/>
            <a:headEnd len="sm" w="sm" type="none"/>
            <a:tailEnd len="sm" w="sm" type="none"/>
          </a:ln>
          <a:effectLst>
            <a:outerShdw blurRad="142875"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GB" sz="1000">
                <a:solidFill>
                  <a:schemeClr val="lt1"/>
                </a:solidFill>
                <a:latin typeface="Calibri"/>
                <a:ea typeface="Calibri"/>
                <a:cs typeface="Calibri"/>
                <a:sym typeface="Calibri"/>
              </a:rPr>
              <a:t>Working Together to Improve School Attendance - Statutory guidance</a:t>
            </a:r>
            <a:endParaRPr>
              <a:solidFill>
                <a:schemeClr val="lt1"/>
              </a:solidFill>
            </a:endParaRPr>
          </a:p>
        </p:txBody>
      </p:sp>
      <p:sp>
        <p:nvSpPr>
          <p:cNvPr id="223" name="Google Shape;223;g34fb3b83783_0_133"/>
          <p:cNvSpPr/>
          <p:nvPr/>
        </p:nvSpPr>
        <p:spPr>
          <a:xfrm>
            <a:off x="381000" y="5919952"/>
            <a:ext cx="2177700" cy="538200"/>
          </a:xfrm>
          <a:prstGeom prst="roundRect">
            <a:avLst>
              <a:gd fmla="val 16667" name="adj"/>
            </a:avLst>
          </a:prstGeom>
          <a:solidFill>
            <a:schemeClr val="accent4"/>
          </a:solidFill>
          <a:ln cap="flat" cmpd="sng" w="9525">
            <a:solidFill>
              <a:schemeClr val="accent4"/>
            </a:solidFill>
            <a:prstDash val="solid"/>
            <a:round/>
            <a:headEnd len="sm" w="sm" type="none"/>
            <a:tailEnd len="sm" w="sm" type="none"/>
          </a:ln>
          <a:effectLst>
            <a:outerShdw blurRad="142875"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sz="1000">
                <a:solidFill>
                  <a:schemeClr val="lt1"/>
                </a:solidFill>
                <a:latin typeface="Calibri"/>
                <a:ea typeface="Calibri"/>
                <a:cs typeface="Calibri"/>
                <a:sym typeface="Calibri"/>
              </a:rPr>
              <a:t>Keeping Children Safe in Education (KCSIE) - Statutory guidance</a:t>
            </a:r>
            <a:endParaRPr>
              <a:solidFill>
                <a:schemeClr val="lt1"/>
              </a:solidFill>
            </a:endParaRPr>
          </a:p>
        </p:txBody>
      </p:sp>
      <p:sp>
        <p:nvSpPr>
          <p:cNvPr id="224" name="Google Shape;224;g34fb3b83783_0_133"/>
          <p:cNvSpPr/>
          <p:nvPr/>
        </p:nvSpPr>
        <p:spPr>
          <a:xfrm>
            <a:off x="2819400" y="5117675"/>
            <a:ext cx="2177700" cy="538200"/>
          </a:xfrm>
          <a:prstGeom prst="roundRect">
            <a:avLst>
              <a:gd fmla="val 16667" name="adj"/>
            </a:avLst>
          </a:prstGeom>
          <a:solidFill>
            <a:schemeClr val="accent4"/>
          </a:solidFill>
          <a:ln cap="flat" cmpd="sng" w="9525">
            <a:solidFill>
              <a:schemeClr val="accent4"/>
            </a:solidFill>
            <a:prstDash val="solid"/>
            <a:round/>
            <a:headEnd len="sm" w="sm" type="none"/>
            <a:tailEnd len="sm" w="sm" type="none"/>
          </a:ln>
          <a:effectLst>
            <a:outerShdw blurRad="142875"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sz="1000">
                <a:solidFill>
                  <a:schemeClr val="lt1"/>
                </a:solidFill>
                <a:latin typeface="Calibri"/>
                <a:ea typeface="Calibri"/>
                <a:cs typeface="Calibri"/>
                <a:sym typeface="Calibri"/>
              </a:rPr>
              <a:t>Working Together to Safeguard Children - Statutory guidance</a:t>
            </a:r>
            <a:endParaRPr>
              <a:solidFill>
                <a:schemeClr val="lt1"/>
              </a:solidFill>
            </a:endParaRPr>
          </a:p>
        </p:txBody>
      </p:sp>
      <p:sp>
        <p:nvSpPr>
          <p:cNvPr id="225" name="Google Shape;225;g34fb3b83783_0_133"/>
          <p:cNvSpPr/>
          <p:nvPr/>
        </p:nvSpPr>
        <p:spPr>
          <a:xfrm>
            <a:off x="5257788" y="5117675"/>
            <a:ext cx="2177700" cy="538200"/>
          </a:xfrm>
          <a:prstGeom prst="roundRect">
            <a:avLst>
              <a:gd fmla="val 16667" name="adj"/>
            </a:avLst>
          </a:prstGeom>
          <a:solidFill>
            <a:schemeClr val="accent4"/>
          </a:solidFill>
          <a:ln cap="flat" cmpd="sng" w="9525">
            <a:solidFill>
              <a:schemeClr val="accent4"/>
            </a:solidFill>
            <a:prstDash val="solid"/>
            <a:round/>
            <a:headEnd len="sm" w="sm" type="none"/>
            <a:tailEnd len="sm" w="sm" type="none"/>
          </a:ln>
          <a:effectLst>
            <a:outerShdw blurRad="142875"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sz="1000">
                <a:solidFill>
                  <a:schemeClr val="lt1"/>
                </a:solidFill>
                <a:latin typeface="Calibri"/>
                <a:ea typeface="Calibri"/>
                <a:cs typeface="Calibri"/>
                <a:sym typeface="Calibri"/>
              </a:rPr>
              <a:t>The Human Rights Act 1998 / UN Convention on the Rights of the Child - Statute</a:t>
            </a:r>
            <a:endParaRPr>
              <a:solidFill>
                <a:schemeClr val="lt1"/>
              </a:solidFill>
            </a:endParaRPr>
          </a:p>
        </p:txBody>
      </p:sp>
      <p:sp>
        <p:nvSpPr>
          <p:cNvPr id="226" name="Google Shape;226;g34fb3b83783_0_133"/>
          <p:cNvSpPr/>
          <p:nvPr/>
        </p:nvSpPr>
        <p:spPr>
          <a:xfrm>
            <a:off x="7696200" y="5521675"/>
            <a:ext cx="2177700" cy="538200"/>
          </a:xfrm>
          <a:prstGeom prst="roundRect">
            <a:avLst>
              <a:gd fmla="val 16667" name="adj"/>
            </a:avLst>
          </a:prstGeom>
          <a:solidFill>
            <a:schemeClr val="accent4"/>
          </a:solidFill>
          <a:ln cap="flat" cmpd="sng" w="9525">
            <a:solidFill>
              <a:schemeClr val="accent4"/>
            </a:solidFill>
            <a:prstDash val="solid"/>
            <a:round/>
            <a:headEnd len="sm" w="sm" type="none"/>
            <a:tailEnd len="sm" w="sm" type="none"/>
          </a:ln>
          <a:effectLst>
            <a:outerShdw blurRad="142875"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sz="1000">
                <a:solidFill>
                  <a:schemeClr val="lt1"/>
                </a:solidFill>
                <a:latin typeface="Calibri"/>
                <a:ea typeface="Calibri"/>
                <a:cs typeface="Calibri"/>
                <a:sym typeface="Calibri"/>
              </a:rPr>
              <a:t>The Children Act 1989 &amp; 2004 - Statute</a:t>
            </a:r>
            <a:endParaRPr>
              <a:solidFill>
                <a:schemeClr val="lt1"/>
              </a:solidFill>
            </a:endParaRPr>
          </a:p>
        </p:txBody>
      </p:sp>
      <p:sp>
        <p:nvSpPr>
          <p:cNvPr id="227" name="Google Shape;227;g34fb3b83783_0_133"/>
          <p:cNvSpPr/>
          <p:nvPr/>
        </p:nvSpPr>
        <p:spPr>
          <a:xfrm>
            <a:off x="2819400" y="5919950"/>
            <a:ext cx="2177700" cy="538200"/>
          </a:xfrm>
          <a:prstGeom prst="roundRect">
            <a:avLst>
              <a:gd fmla="val 16667" name="adj"/>
            </a:avLst>
          </a:prstGeom>
          <a:solidFill>
            <a:schemeClr val="accent4"/>
          </a:solidFill>
          <a:ln cap="flat" cmpd="sng" w="9525">
            <a:solidFill>
              <a:schemeClr val="accent4"/>
            </a:solidFill>
            <a:prstDash val="solid"/>
            <a:round/>
            <a:headEnd len="sm" w="sm" type="none"/>
            <a:tailEnd len="sm" w="sm" type="none"/>
          </a:ln>
          <a:effectLst>
            <a:outerShdw blurRad="142875"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GB" sz="1000">
                <a:solidFill>
                  <a:schemeClr val="lt1"/>
                </a:solidFill>
                <a:latin typeface="Calibri"/>
                <a:ea typeface="Calibri"/>
                <a:cs typeface="Calibri"/>
                <a:sym typeface="Calibri"/>
              </a:rPr>
              <a:t>The SEN and Disability (First-tier Tribunal) Regulations 2017</a:t>
            </a:r>
            <a:r>
              <a:rPr b="1" lang="en-GB" sz="1000">
                <a:solidFill>
                  <a:schemeClr val="lt1"/>
                </a:solidFill>
                <a:latin typeface="Calibri"/>
                <a:ea typeface="Calibri"/>
                <a:cs typeface="Calibri"/>
                <a:sym typeface="Calibri"/>
              </a:rPr>
              <a:t> - Regulations</a:t>
            </a:r>
            <a:endParaRPr>
              <a:solidFill>
                <a:schemeClr val="lt1"/>
              </a:solidFill>
            </a:endParaRPr>
          </a:p>
        </p:txBody>
      </p:sp>
      <p:sp>
        <p:nvSpPr>
          <p:cNvPr id="228" name="Google Shape;228;g34fb3b83783_0_133"/>
          <p:cNvSpPr/>
          <p:nvPr/>
        </p:nvSpPr>
        <p:spPr>
          <a:xfrm>
            <a:off x="5257800" y="5919950"/>
            <a:ext cx="2177700" cy="538200"/>
          </a:xfrm>
          <a:prstGeom prst="roundRect">
            <a:avLst>
              <a:gd fmla="val 16667" name="adj"/>
            </a:avLst>
          </a:prstGeom>
          <a:solidFill>
            <a:schemeClr val="accent4"/>
          </a:solidFill>
          <a:ln cap="flat" cmpd="sng" w="9525">
            <a:solidFill>
              <a:schemeClr val="accent4"/>
            </a:solidFill>
            <a:prstDash val="solid"/>
            <a:round/>
            <a:headEnd len="sm" w="sm" type="none"/>
            <a:tailEnd len="sm" w="sm" type="none"/>
          </a:ln>
          <a:effectLst>
            <a:outerShdw blurRad="142875"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GB" sz="1000">
                <a:solidFill>
                  <a:schemeClr val="lt1"/>
                </a:solidFill>
                <a:latin typeface="Calibri"/>
                <a:ea typeface="Calibri"/>
                <a:cs typeface="Calibri"/>
                <a:sym typeface="Calibri"/>
              </a:rPr>
              <a:t>School Exclusion Guidance (DfE 2023)</a:t>
            </a:r>
            <a:r>
              <a:rPr b="1" lang="en-GB" sz="1000">
                <a:solidFill>
                  <a:schemeClr val="lt1"/>
                </a:solidFill>
                <a:latin typeface="Calibri"/>
                <a:ea typeface="Calibri"/>
                <a:cs typeface="Calibri"/>
                <a:sym typeface="Calibri"/>
              </a:rPr>
              <a:t> - Statutory guidance</a:t>
            </a:r>
            <a:endParaRPr>
              <a:solidFill>
                <a:schemeClr val="lt1"/>
              </a:solidFill>
            </a:endParaRPr>
          </a:p>
        </p:txBody>
      </p:sp>
      <p:sp>
        <p:nvSpPr>
          <p:cNvPr id="229" name="Google Shape;229;g34fb3b83783_0_133"/>
          <p:cNvSpPr/>
          <p:nvPr/>
        </p:nvSpPr>
        <p:spPr>
          <a:xfrm>
            <a:off x="10227875" y="5521675"/>
            <a:ext cx="1425600" cy="538200"/>
          </a:xfrm>
          <a:prstGeom prst="roundRect">
            <a:avLst>
              <a:gd fmla="val 16667" name="adj"/>
            </a:avLst>
          </a:prstGeom>
          <a:solidFill>
            <a:schemeClr val="accent4"/>
          </a:solidFill>
          <a:ln cap="flat" cmpd="sng" w="9525">
            <a:solidFill>
              <a:schemeClr val="accent4"/>
            </a:solidFill>
            <a:prstDash val="solid"/>
            <a:round/>
            <a:headEnd len="sm" w="sm" type="none"/>
            <a:tailEnd len="sm" w="sm" type="none"/>
          </a:ln>
          <a:effectLst>
            <a:outerShdw blurRad="142875"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GB" sz="1600">
                <a:solidFill>
                  <a:schemeClr val="lt1"/>
                </a:solidFill>
                <a:latin typeface="Calibri"/>
                <a:ea typeface="Calibri"/>
                <a:cs typeface="Calibri"/>
                <a:sym typeface="Calibri"/>
              </a:rPr>
              <a:t>AND MORE …</a:t>
            </a:r>
            <a:endParaRPr sz="2000">
              <a:solidFill>
                <a:schemeClr val="lt1"/>
              </a:solidFill>
            </a:endParaRPr>
          </a:p>
        </p:txBody>
      </p:sp>
      <p:pic>
        <p:nvPicPr>
          <p:cNvPr id="230" name="Google Shape;230;g34fb3b83783_0_133"/>
          <p:cNvPicPr preferRelativeResize="0"/>
          <p:nvPr/>
        </p:nvPicPr>
        <p:blipFill rotWithShape="1">
          <a:blip r:embed="rId3">
            <a:alphaModFix/>
          </a:blip>
          <a:srcRect b="0" l="0" r="0" t="0"/>
          <a:stretch/>
        </p:blipFill>
        <p:spPr>
          <a:xfrm>
            <a:off x="143950" y="0"/>
            <a:ext cx="1647576" cy="827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g34fb3b83783_0_186"/>
          <p:cNvSpPr txBox="1"/>
          <p:nvPr/>
        </p:nvSpPr>
        <p:spPr>
          <a:xfrm>
            <a:off x="9673129" y="6457432"/>
            <a:ext cx="2085300" cy="215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800">
                <a:solidFill>
                  <a:schemeClr val="dk1"/>
                </a:solidFill>
                <a:latin typeface="Arial"/>
                <a:ea typeface="Arial"/>
                <a:cs typeface="Arial"/>
                <a:sym typeface="Arial"/>
              </a:rPr>
              <a:t>© 202</a:t>
            </a:r>
            <a:r>
              <a:rPr lang="en-GB" sz="800">
                <a:solidFill>
                  <a:schemeClr val="dk1"/>
                </a:solidFill>
              </a:rPr>
              <a:t>4-2026</a:t>
            </a:r>
            <a:r>
              <a:rPr lang="en-GB" sz="800">
                <a:solidFill>
                  <a:schemeClr val="dk1"/>
                </a:solidFill>
                <a:latin typeface="Arial"/>
                <a:ea typeface="Arial"/>
                <a:cs typeface="Arial"/>
                <a:sym typeface="Arial"/>
              </a:rPr>
              <a:t> SEN Parent Support Group</a:t>
            </a:r>
            <a:endParaRPr/>
          </a:p>
        </p:txBody>
      </p:sp>
      <p:sp>
        <p:nvSpPr>
          <p:cNvPr id="237" name="Google Shape;237;g34fb3b83783_0_186"/>
          <p:cNvSpPr/>
          <p:nvPr/>
        </p:nvSpPr>
        <p:spPr>
          <a:xfrm>
            <a:off x="2763747" y="90959"/>
            <a:ext cx="6664500" cy="492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lang="en-GB" sz="2600" cap="none">
                <a:solidFill>
                  <a:srgbClr val="15C2FF"/>
                </a:solidFill>
                <a:latin typeface="Arial"/>
                <a:ea typeface="Arial"/>
                <a:cs typeface="Arial"/>
                <a:sym typeface="Arial"/>
              </a:rPr>
              <a:t>LOCAL AUTHORITY </a:t>
            </a:r>
            <a:r>
              <a:rPr lang="en-GB" sz="2600">
                <a:solidFill>
                  <a:srgbClr val="15C2FF"/>
                </a:solidFill>
              </a:rPr>
              <a:t>DUTIES</a:t>
            </a:r>
            <a:endParaRPr b="1" sz="2600" cap="none">
              <a:solidFill>
                <a:srgbClr val="15C2FF"/>
              </a:solidFill>
              <a:latin typeface="Arial"/>
              <a:ea typeface="Arial"/>
              <a:cs typeface="Arial"/>
              <a:sym typeface="Arial"/>
            </a:endParaRPr>
          </a:p>
        </p:txBody>
      </p:sp>
      <p:sp>
        <p:nvSpPr>
          <p:cNvPr id="238" name="Google Shape;238;g34fb3b83783_0_186"/>
          <p:cNvSpPr txBox="1"/>
          <p:nvPr/>
        </p:nvSpPr>
        <p:spPr>
          <a:xfrm>
            <a:off x="395750" y="1891775"/>
            <a:ext cx="7713600" cy="1785600"/>
          </a:xfrm>
          <a:prstGeom prst="rect">
            <a:avLst/>
          </a:prstGeom>
          <a:noFill/>
          <a:ln cap="flat" cmpd="sng" w="9525">
            <a:solidFill>
              <a:schemeClr val="accent4"/>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i="0" lang="en-GB" sz="1000" u="sng" strike="noStrike">
                <a:solidFill>
                  <a:schemeClr val="dk1"/>
                </a:solidFill>
                <a:latin typeface="Calibri"/>
                <a:ea typeface="Calibri"/>
                <a:cs typeface="Calibri"/>
                <a:sym typeface="Calibri"/>
              </a:rPr>
              <a:t>19 Local authority functions: supporting and involving children and young people</a:t>
            </a:r>
            <a:endParaRPr sz="1000">
              <a:latin typeface="Calibri"/>
              <a:ea typeface="Calibri"/>
              <a:cs typeface="Calibri"/>
              <a:sym typeface="Calibri"/>
            </a:endParaRPr>
          </a:p>
          <a:p>
            <a:pPr indent="0" lvl="0" marL="0" marR="0" rtl="0" algn="l">
              <a:spcBef>
                <a:spcPts val="0"/>
              </a:spcBef>
              <a:spcAft>
                <a:spcPts val="0"/>
              </a:spcAft>
              <a:buNone/>
            </a:pPr>
            <a:r>
              <a:t/>
            </a:r>
            <a:endParaRPr i="0" sz="1000" u="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i="0" lang="en-GB" sz="1000" u="none" strike="noStrike">
                <a:solidFill>
                  <a:schemeClr val="dk1"/>
                </a:solidFill>
                <a:latin typeface="Calibri"/>
                <a:ea typeface="Calibri"/>
                <a:cs typeface="Calibri"/>
                <a:sym typeface="Calibri"/>
              </a:rPr>
              <a:t>In exercising a function under this Part in the case of a child or young person, a local authority in England must have regard to the following </a:t>
            </a:r>
            <a:r>
              <a:rPr lang="en-GB" sz="1000">
                <a:solidFill>
                  <a:schemeClr val="dk1"/>
                </a:solidFill>
                <a:latin typeface="Calibri"/>
                <a:ea typeface="Calibri"/>
                <a:cs typeface="Calibri"/>
                <a:sym typeface="Calibri"/>
              </a:rPr>
              <a:t>m</a:t>
            </a:r>
            <a:r>
              <a:rPr i="0" lang="en-GB" sz="1000" u="none" strike="noStrike">
                <a:solidFill>
                  <a:schemeClr val="dk1"/>
                </a:solidFill>
                <a:latin typeface="Calibri"/>
                <a:ea typeface="Calibri"/>
                <a:cs typeface="Calibri"/>
                <a:sym typeface="Calibri"/>
              </a:rPr>
              <a:t>atters in particular—</a:t>
            </a:r>
            <a:endParaRPr sz="1000">
              <a:latin typeface="Calibri"/>
              <a:ea typeface="Calibri"/>
              <a:cs typeface="Calibri"/>
              <a:sym typeface="Calibri"/>
            </a:endParaRPr>
          </a:p>
          <a:p>
            <a:pPr indent="0" lvl="0" marL="0" marR="0" rtl="0" algn="l">
              <a:spcBef>
                <a:spcPts val="0"/>
              </a:spcBef>
              <a:spcAft>
                <a:spcPts val="0"/>
              </a:spcAft>
              <a:buNone/>
            </a:pPr>
            <a:r>
              <a:rPr i="0" lang="en-GB" sz="1000" u="none" strike="noStrike">
                <a:solidFill>
                  <a:schemeClr val="dk1"/>
                </a:solidFill>
                <a:latin typeface="Calibri"/>
                <a:ea typeface="Calibri"/>
                <a:cs typeface="Calibri"/>
                <a:sym typeface="Calibri"/>
              </a:rPr>
              <a:t>	(a) the views, wishes and feelings of the child and his or her parent, or the young person;</a:t>
            </a:r>
            <a:endParaRPr sz="1000">
              <a:latin typeface="Calibri"/>
              <a:ea typeface="Calibri"/>
              <a:cs typeface="Calibri"/>
              <a:sym typeface="Calibri"/>
            </a:endParaRPr>
          </a:p>
          <a:p>
            <a:pPr indent="0" lvl="0" marL="0" marR="0" rtl="0" algn="l">
              <a:spcBef>
                <a:spcPts val="0"/>
              </a:spcBef>
              <a:spcAft>
                <a:spcPts val="0"/>
              </a:spcAft>
              <a:buNone/>
            </a:pPr>
            <a:r>
              <a:rPr i="0" lang="en-GB" sz="1000" u="none" strike="noStrike">
                <a:solidFill>
                  <a:schemeClr val="dk1"/>
                </a:solidFill>
                <a:latin typeface="Calibri"/>
                <a:ea typeface="Calibri"/>
                <a:cs typeface="Calibri"/>
                <a:sym typeface="Calibri"/>
              </a:rPr>
              <a:t>	(b) the importance of the child and his or her parent, or the young person, participating as fully as possible in decisions relating to the exercise of the function concerned;</a:t>
            </a:r>
            <a:endParaRPr sz="1000">
              <a:latin typeface="Calibri"/>
              <a:ea typeface="Calibri"/>
              <a:cs typeface="Calibri"/>
              <a:sym typeface="Calibri"/>
            </a:endParaRPr>
          </a:p>
          <a:p>
            <a:pPr indent="0" lvl="0" marL="0" marR="0" rtl="0" algn="l">
              <a:spcBef>
                <a:spcPts val="0"/>
              </a:spcBef>
              <a:spcAft>
                <a:spcPts val="0"/>
              </a:spcAft>
              <a:buNone/>
            </a:pPr>
            <a:r>
              <a:rPr i="0" lang="en-GB" sz="1000" u="none" strike="noStrike">
                <a:solidFill>
                  <a:schemeClr val="dk1"/>
                </a:solidFill>
                <a:latin typeface="Calibri"/>
                <a:ea typeface="Calibri"/>
                <a:cs typeface="Calibri"/>
                <a:sym typeface="Calibri"/>
              </a:rPr>
              <a:t>	(c) the importance of the child and his or her parent, or the young person, being provided with the information and support</a:t>
            </a:r>
            <a:r>
              <a:rPr lang="en-GB" sz="1000">
                <a:solidFill>
                  <a:schemeClr val="dk1"/>
                </a:solidFill>
                <a:latin typeface="Calibri"/>
                <a:ea typeface="Calibri"/>
                <a:cs typeface="Calibri"/>
                <a:sym typeface="Calibri"/>
              </a:rPr>
              <a:t> </a:t>
            </a:r>
            <a:r>
              <a:rPr i="0" lang="en-GB" sz="1000" u="none" strike="noStrike">
                <a:solidFill>
                  <a:schemeClr val="dk1"/>
                </a:solidFill>
                <a:latin typeface="Calibri"/>
                <a:ea typeface="Calibri"/>
                <a:cs typeface="Calibri"/>
                <a:sym typeface="Calibri"/>
              </a:rPr>
              <a:t>necessary to enable participation in those decisions;</a:t>
            </a:r>
            <a:endParaRPr sz="1000">
              <a:latin typeface="Calibri"/>
              <a:ea typeface="Calibri"/>
              <a:cs typeface="Calibri"/>
              <a:sym typeface="Calibri"/>
            </a:endParaRPr>
          </a:p>
          <a:p>
            <a:pPr indent="0" lvl="0" marL="0" marR="0" rtl="0" algn="l">
              <a:spcBef>
                <a:spcPts val="0"/>
              </a:spcBef>
              <a:spcAft>
                <a:spcPts val="0"/>
              </a:spcAft>
              <a:buNone/>
            </a:pPr>
            <a:r>
              <a:rPr i="0" lang="en-GB" sz="1000" u="none" strike="noStrike">
                <a:solidFill>
                  <a:schemeClr val="dk1"/>
                </a:solidFill>
                <a:latin typeface="Calibri"/>
                <a:ea typeface="Calibri"/>
                <a:cs typeface="Calibri"/>
                <a:sym typeface="Calibri"/>
              </a:rPr>
              <a:t>	(d) the need to support the child and his or her parent, or the young person, in order to facilitate the development of the child or young person and to help him</a:t>
            </a:r>
            <a:endParaRPr sz="1000">
              <a:solidFill>
                <a:schemeClr val="dk1"/>
              </a:solidFill>
              <a:latin typeface="Calibri"/>
              <a:ea typeface="Calibri"/>
              <a:cs typeface="Calibri"/>
              <a:sym typeface="Calibri"/>
            </a:endParaRPr>
          </a:p>
        </p:txBody>
      </p:sp>
      <p:sp>
        <p:nvSpPr>
          <p:cNvPr id="239" name="Google Shape;239;g34fb3b83783_0_186"/>
          <p:cNvSpPr txBox="1"/>
          <p:nvPr/>
        </p:nvSpPr>
        <p:spPr>
          <a:xfrm>
            <a:off x="395750" y="3823738"/>
            <a:ext cx="7713600" cy="1015800"/>
          </a:xfrm>
          <a:prstGeom prst="rect">
            <a:avLst/>
          </a:prstGeom>
          <a:noFill/>
          <a:ln cap="flat" cmpd="sng" w="9525">
            <a:solidFill>
              <a:schemeClr val="accent4"/>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000" u="sng">
                <a:solidFill>
                  <a:schemeClr val="dk1"/>
                </a:solidFill>
                <a:latin typeface="Calibri"/>
                <a:ea typeface="Calibri"/>
                <a:cs typeface="Calibri"/>
                <a:sym typeface="Calibri"/>
              </a:rPr>
              <a:t>22</a:t>
            </a:r>
            <a:r>
              <a:rPr b="1" i="0" lang="en-GB" sz="1000" u="sng" strike="noStrike">
                <a:solidFill>
                  <a:schemeClr val="dk1"/>
                </a:solidFill>
                <a:latin typeface="Calibri"/>
                <a:ea typeface="Calibri"/>
                <a:cs typeface="Calibri"/>
                <a:sym typeface="Calibri"/>
              </a:rPr>
              <a:t> </a:t>
            </a:r>
            <a:r>
              <a:rPr b="1" lang="en-GB" sz="1000" u="sng">
                <a:solidFill>
                  <a:schemeClr val="dk1"/>
                </a:solidFill>
                <a:latin typeface="Calibri"/>
                <a:ea typeface="Calibri"/>
                <a:cs typeface="Calibri"/>
                <a:sym typeface="Calibri"/>
              </a:rPr>
              <a:t>Identifying children and young people with special educational needs and disabilities</a:t>
            </a:r>
            <a:endParaRPr b="1" sz="1000" u="sng">
              <a:solidFill>
                <a:schemeClr val="dk1"/>
              </a:solidFill>
              <a:latin typeface="Calibri"/>
              <a:ea typeface="Calibri"/>
              <a:cs typeface="Calibri"/>
              <a:sym typeface="Calibri"/>
            </a:endParaRPr>
          </a:p>
          <a:p>
            <a:pPr indent="0" lvl="0" marL="0" marR="0" rtl="0" algn="l">
              <a:spcBef>
                <a:spcPts val="0"/>
              </a:spcBef>
              <a:spcAft>
                <a:spcPts val="0"/>
              </a:spcAft>
              <a:buNone/>
            </a:pPr>
            <a:r>
              <a:t/>
            </a:r>
            <a:endParaRPr i="0" sz="1000" u="none" strike="noStrike">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GB" sz="1000">
                <a:solidFill>
                  <a:schemeClr val="dk1"/>
                </a:solidFill>
                <a:latin typeface="Calibri"/>
                <a:ea typeface="Calibri"/>
                <a:cs typeface="Calibri"/>
                <a:sym typeface="Calibri"/>
              </a:rPr>
              <a:t>A local authority in England must exercise its functions with a view to securing that it identifies—</a:t>
            </a:r>
            <a:endParaRPr sz="10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GB" sz="1000">
                <a:solidFill>
                  <a:schemeClr val="dk1"/>
                </a:solidFill>
                <a:latin typeface="Calibri"/>
                <a:ea typeface="Calibri"/>
                <a:cs typeface="Calibri"/>
                <a:sym typeface="Calibri"/>
              </a:rPr>
              <a:t>(a) all the children and young people in its area who have or may have special educational needs, and</a:t>
            </a:r>
            <a:endParaRPr sz="10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GB" sz="1000">
                <a:solidFill>
                  <a:schemeClr val="dk1"/>
                </a:solidFill>
                <a:latin typeface="Calibri"/>
                <a:ea typeface="Calibri"/>
                <a:cs typeface="Calibri"/>
                <a:sym typeface="Calibri"/>
              </a:rPr>
              <a:t>(b) all the children and young people in its area who have a disability.</a:t>
            </a:r>
            <a:endParaRPr sz="10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240" name="Google Shape;240;g34fb3b83783_0_186"/>
          <p:cNvSpPr txBox="1"/>
          <p:nvPr/>
        </p:nvSpPr>
        <p:spPr>
          <a:xfrm>
            <a:off x="395750" y="4985925"/>
            <a:ext cx="7713600" cy="1323600"/>
          </a:xfrm>
          <a:prstGeom prst="rect">
            <a:avLst/>
          </a:prstGeom>
          <a:noFill/>
          <a:ln cap="flat" cmpd="sng" w="9525">
            <a:solidFill>
              <a:schemeClr val="accent4"/>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000" u="sng">
                <a:solidFill>
                  <a:schemeClr val="dk1"/>
                </a:solidFill>
                <a:latin typeface="Calibri"/>
                <a:ea typeface="Calibri"/>
                <a:cs typeface="Calibri"/>
                <a:sym typeface="Calibri"/>
              </a:rPr>
              <a:t>24 When a local authority is responsible for a child or young person</a:t>
            </a:r>
            <a:endParaRPr b="1" sz="1000" u="sng">
              <a:solidFill>
                <a:schemeClr val="dk1"/>
              </a:solidFill>
              <a:latin typeface="Calibri"/>
              <a:ea typeface="Calibri"/>
              <a:cs typeface="Calibri"/>
              <a:sym typeface="Calibri"/>
            </a:endParaRPr>
          </a:p>
          <a:p>
            <a:pPr indent="0" lvl="0" marL="0" marR="0" rtl="0" algn="l">
              <a:spcBef>
                <a:spcPts val="0"/>
              </a:spcBef>
              <a:spcAft>
                <a:spcPts val="0"/>
              </a:spcAft>
              <a:buNone/>
            </a:pPr>
            <a:r>
              <a:t/>
            </a:r>
            <a:endParaRPr i="0" sz="1000" u="none" strike="noStrike">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GB" sz="1000">
                <a:solidFill>
                  <a:schemeClr val="dk1"/>
                </a:solidFill>
                <a:latin typeface="Calibri"/>
                <a:ea typeface="Calibri"/>
                <a:cs typeface="Calibri"/>
                <a:sym typeface="Calibri"/>
              </a:rPr>
              <a:t>(1) A local authority in England is responsible for a child or young person if he or she is in the authority’s area and has been—</a:t>
            </a:r>
            <a:endParaRPr sz="10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GB" sz="1000">
                <a:solidFill>
                  <a:schemeClr val="dk1"/>
                </a:solidFill>
                <a:latin typeface="Calibri"/>
                <a:ea typeface="Calibri"/>
                <a:cs typeface="Calibri"/>
                <a:sym typeface="Calibri"/>
              </a:rPr>
              <a:t>(a) identified by the authority as someone who has or may have special educational needs, or</a:t>
            </a:r>
            <a:endParaRPr sz="10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GB" sz="1000">
                <a:solidFill>
                  <a:schemeClr val="dk1"/>
                </a:solidFill>
                <a:latin typeface="Calibri"/>
                <a:ea typeface="Calibri"/>
                <a:cs typeface="Calibri"/>
                <a:sym typeface="Calibri"/>
              </a:rPr>
              <a:t>(b) brought to the authority’s attention by any person as someone who has or may have special educational needs.</a:t>
            </a:r>
            <a:endParaRPr sz="1000">
              <a:solidFill>
                <a:schemeClr val="dk1"/>
              </a:solidFill>
              <a:latin typeface="Calibri"/>
              <a:ea typeface="Calibri"/>
              <a:cs typeface="Calibri"/>
              <a:sym typeface="Calibri"/>
            </a:endParaRPr>
          </a:p>
          <a:p>
            <a:pPr indent="0" lvl="0" marL="0" rtl="0" algn="l">
              <a:spcBef>
                <a:spcPts val="0"/>
              </a:spcBef>
              <a:spcAft>
                <a:spcPts val="0"/>
              </a:spcAft>
              <a:buSzPts val="1100"/>
              <a:buNone/>
            </a:pPr>
            <a:r>
              <a:t/>
            </a:r>
            <a:endParaRPr sz="1000">
              <a:solidFill>
                <a:schemeClr val="dk1"/>
              </a:solidFill>
              <a:latin typeface="Calibri"/>
              <a:ea typeface="Calibri"/>
              <a:cs typeface="Calibri"/>
              <a:sym typeface="Calibri"/>
            </a:endParaRPr>
          </a:p>
          <a:p>
            <a:pPr indent="0" lvl="0" marL="0" rtl="0" algn="l">
              <a:spcBef>
                <a:spcPts val="0"/>
              </a:spcBef>
              <a:spcAft>
                <a:spcPts val="0"/>
              </a:spcAft>
              <a:buSzPts val="1100"/>
              <a:buNone/>
            </a:pPr>
            <a:r>
              <a:rPr lang="en-GB" sz="1000">
                <a:solidFill>
                  <a:schemeClr val="dk1"/>
                </a:solidFill>
                <a:latin typeface="Calibri"/>
                <a:ea typeface="Calibri"/>
                <a:cs typeface="Calibri"/>
                <a:sym typeface="Calibri"/>
              </a:rPr>
              <a:t>(2) This section applies for the purposes of this Part.</a:t>
            </a:r>
            <a:endParaRPr sz="10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241" name="Google Shape;241;g34fb3b83783_0_186"/>
          <p:cNvSpPr/>
          <p:nvPr/>
        </p:nvSpPr>
        <p:spPr>
          <a:xfrm>
            <a:off x="8371200" y="1891775"/>
            <a:ext cx="3551400" cy="4417800"/>
          </a:xfrm>
          <a:prstGeom prst="roundRect">
            <a:avLst>
              <a:gd fmla="val 16667" name="adj"/>
            </a:avLst>
          </a:prstGeom>
          <a:solidFill>
            <a:srgbClr val="F2A982"/>
          </a:solidFill>
          <a:ln cap="flat" cmpd="sng" w="19050">
            <a:solidFill>
              <a:srgbClr val="F2A982"/>
            </a:solidFill>
            <a:prstDash val="solid"/>
            <a:miter lim="800000"/>
            <a:headEnd len="sm" w="sm" type="none"/>
            <a:tailEnd len="sm" w="sm" type="none"/>
          </a:ln>
          <a:effectLst>
            <a:outerShdw blurRad="285750" rotWithShape="0" algn="bl" dir="5400000" dist="19050">
              <a:schemeClr val="accent4">
                <a:alpha val="50000"/>
              </a:scheme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600">
                <a:solidFill>
                  <a:schemeClr val="lt1"/>
                </a:solidFill>
                <a:latin typeface="Calibri"/>
                <a:ea typeface="Calibri"/>
                <a:cs typeface="Calibri"/>
                <a:sym typeface="Calibri"/>
              </a:rPr>
              <a:t>Local authorities must act in a person-centred way, involving families in decisions and focusing on the best possible outcomes (Section 19); they have a duty to identify any child or young person in their area who has or may have special educational needs, whether or not they have an EHCP (Section 22); and where a child has been identified as having SEN, the LA must ensure the right education, health, and care provision is available and promote integration across services (Section 24).</a:t>
            </a:r>
            <a:endParaRPr i="0" sz="1600">
              <a:solidFill>
                <a:schemeClr val="lt1"/>
              </a:solidFill>
              <a:latin typeface="Calibri"/>
              <a:ea typeface="Calibri"/>
              <a:cs typeface="Calibri"/>
              <a:sym typeface="Calibri"/>
            </a:endParaRPr>
          </a:p>
        </p:txBody>
      </p:sp>
      <p:sp>
        <p:nvSpPr>
          <p:cNvPr id="242" name="Google Shape;242;g34fb3b83783_0_186"/>
          <p:cNvSpPr txBox="1"/>
          <p:nvPr/>
        </p:nvSpPr>
        <p:spPr>
          <a:xfrm>
            <a:off x="223625" y="793450"/>
            <a:ext cx="11643600" cy="723300"/>
          </a:xfrm>
          <a:prstGeom prst="rect">
            <a:avLst/>
          </a:prstGeom>
          <a:solidFill>
            <a:schemeClr val="accent4"/>
          </a:solidFill>
          <a:ln>
            <a:noFill/>
          </a:ln>
          <a:effectLst>
            <a:outerShdw blurRad="285750" rotWithShape="0" algn="bl" dir="5400000" dist="19050">
              <a:srgbClr val="000000">
                <a:alpha val="5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en-GB" sz="2400" u="none" strike="noStrike">
                <a:solidFill>
                  <a:schemeClr val="lt1"/>
                </a:solidFill>
                <a:latin typeface="Calibri"/>
                <a:ea typeface="Calibri"/>
                <a:cs typeface="Calibri"/>
                <a:sym typeface="Calibri"/>
              </a:rPr>
              <a:t>CHILDREN AND FAMILIES ACT 2014 </a:t>
            </a:r>
            <a:endParaRPr b="1" i="0" sz="2400" u="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1" lang="en-GB" sz="1700">
                <a:solidFill>
                  <a:schemeClr val="lt1"/>
                </a:solidFill>
                <a:latin typeface="Calibri"/>
                <a:ea typeface="Calibri"/>
                <a:cs typeface="Calibri"/>
                <a:sym typeface="Calibri"/>
              </a:rPr>
              <a:t>Part 3 - CHILDREN AND YOUNG PEOPLE IN ENGLAND WITH SPECIAL EDUCATIONAL NEEDS OR DISABILITIES</a:t>
            </a:r>
            <a:endParaRPr>
              <a:solidFill>
                <a:schemeClr val="lt1"/>
              </a:solidFill>
              <a:latin typeface="Calibri"/>
              <a:ea typeface="Calibri"/>
              <a:cs typeface="Calibri"/>
              <a:sym typeface="Calibri"/>
            </a:endParaRPr>
          </a:p>
        </p:txBody>
      </p:sp>
      <p:pic>
        <p:nvPicPr>
          <p:cNvPr id="243" name="Google Shape;243;g34fb3b83783_0_186"/>
          <p:cNvPicPr preferRelativeResize="0"/>
          <p:nvPr/>
        </p:nvPicPr>
        <p:blipFill rotWithShape="1">
          <a:blip r:embed="rId3">
            <a:alphaModFix/>
          </a:blip>
          <a:srcRect b="0" l="0" r="0" t="0"/>
          <a:stretch/>
        </p:blipFill>
        <p:spPr>
          <a:xfrm>
            <a:off x="143950" y="0"/>
            <a:ext cx="1647576" cy="827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g34fb3b83783_0_99"/>
          <p:cNvSpPr txBox="1"/>
          <p:nvPr/>
        </p:nvSpPr>
        <p:spPr>
          <a:xfrm>
            <a:off x="7139079" y="6502357"/>
            <a:ext cx="2085300" cy="215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800">
                <a:solidFill>
                  <a:schemeClr val="dk1"/>
                </a:solidFill>
                <a:latin typeface="Arial"/>
                <a:ea typeface="Arial"/>
                <a:cs typeface="Arial"/>
                <a:sym typeface="Arial"/>
              </a:rPr>
              <a:t>© 202</a:t>
            </a:r>
            <a:r>
              <a:rPr lang="en-GB" sz="800">
                <a:solidFill>
                  <a:schemeClr val="dk1"/>
                </a:solidFill>
              </a:rPr>
              <a:t>4-2026</a:t>
            </a:r>
            <a:r>
              <a:rPr lang="en-GB" sz="800">
                <a:solidFill>
                  <a:schemeClr val="dk1"/>
                </a:solidFill>
                <a:latin typeface="Arial"/>
                <a:ea typeface="Arial"/>
                <a:cs typeface="Arial"/>
                <a:sym typeface="Arial"/>
              </a:rPr>
              <a:t> SEN Parent Support Group</a:t>
            </a:r>
            <a:endParaRPr/>
          </a:p>
        </p:txBody>
      </p:sp>
      <p:sp>
        <p:nvSpPr>
          <p:cNvPr id="250" name="Google Shape;250;g34fb3b83783_0_99"/>
          <p:cNvSpPr/>
          <p:nvPr/>
        </p:nvSpPr>
        <p:spPr>
          <a:xfrm>
            <a:off x="2763747" y="90959"/>
            <a:ext cx="6664500" cy="492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GB" sz="2600">
                <a:solidFill>
                  <a:srgbClr val="15C2FF"/>
                </a:solidFill>
              </a:rPr>
              <a:t>THE LOCAL OFFER</a:t>
            </a:r>
            <a:endParaRPr b="1" sz="2600" cap="none">
              <a:solidFill>
                <a:srgbClr val="15C2FF"/>
              </a:solidFill>
              <a:latin typeface="Arial"/>
              <a:ea typeface="Arial"/>
              <a:cs typeface="Arial"/>
              <a:sym typeface="Arial"/>
            </a:endParaRPr>
          </a:p>
        </p:txBody>
      </p:sp>
      <p:sp>
        <p:nvSpPr>
          <p:cNvPr id="251" name="Google Shape;251;g34fb3b83783_0_99"/>
          <p:cNvSpPr txBox="1"/>
          <p:nvPr/>
        </p:nvSpPr>
        <p:spPr>
          <a:xfrm>
            <a:off x="376025" y="3298250"/>
            <a:ext cx="4018500" cy="2493600"/>
          </a:xfrm>
          <a:prstGeom prst="rect">
            <a:avLst/>
          </a:prstGeom>
          <a:noFill/>
          <a:ln cap="flat" cmpd="sng" w="9525">
            <a:solidFill>
              <a:schemeClr val="accent4"/>
            </a:solidFill>
            <a:prstDash val="solid"/>
            <a:round/>
            <a:headEnd len="sm" w="sm" type="none"/>
            <a:tailEnd len="sm" w="sm" type="none"/>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GB" u="sng">
                <a:solidFill>
                  <a:schemeClr val="dk1"/>
                </a:solidFill>
                <a:latin typeface="Calibri"/>
                <a:ea typeface="Calibri"/>
                <a:cs typeface="Calibri"/>
                <a:sym typeface="Calibri"/>
              </a:rPr>
              <a:t>30 Local offer</a:t>
            </a:r>
            <a:endParaRPr b="1" u="sng">
              <a:solidFill>
                <a:schemeClr val="dk1"/>
              </a:solidFill>
              <a:latin typeface="Calibri"/>
              <a:ea typeface="Calibri"/>
              <a:cs typeface="Calibri"/>
              <a:sym typeface="Calibri"/>
            </a:endParaRPr>
          </a:p>
          <a:p>
            <a:pPr indent="0" lvl="0" marL="0" rtl="0" algn="l">
              <a:spcBef>
                <a:spcPts val="0"/>
              </a:spcBef>
              <a:spcAft>
                <a:spcPts val="0"/>
              </a:spcAft>
              <a:buSzPts val="1100"/>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GB" sz="1000">
                <a:solidFill>
                  <a:schemeClr val="dk1"/>
                </a:solidFill>
                <a:latin typeface="Calibri"/>
                <a:ea typeface="Calibri"/>
                <a:cs typeface="Calibri"/>
                <a:sym typeface="Calibri"/>
              </a:rPr>
              <a:t>(1) A local authority in England must publish information about—</a:t>
            </a:r>
            <a:endParaRPr sz="1000">
              <a:solidFill>
                <a:schemeClr val="dk1"/>
              </a:solidFill>
              <a:latin typeface="Calibri"/>
              <a:ea typeface="Calibri"/>
              <a:cs typeface="Calibri"/>
              <a:sym typeface="Calibri"/>
            </a:endParaRPr>
          </a:p>
          <a:p>
            <a:pPr indent="0" lvl="0" marL="457200" rtl="0" algn="l">
              <a:spcBef>
                <a:spcPts val="0"/>
              </a:spcBef>
              <a:spcAft>
                <a:spcPts val="0"/>
              </a:spcAft>
              <a:buSzPts val="1100"/>
              <a:buNone/>
            </a:pPr>
            <a:r>
              <a:t/>
            </a:r>
            <a:endParaRPr sz="10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GB" sz="1000">
                <a:solidFill>
                  <a:schemeClr val="dk1"/>
                </a:solidFill>
                <a:latin typeface="Calibri"/>
                <a:ea typeface="Calibri"/>
                <a:cs typeface="Calibri"/>
                <a:sym typeface="Calibri"/>
              </a:rPr>
              <a:t>(a) the provision within subsection (2) it expects to be available in its area at the time of publication for children and young people who have special educational needs or a disability, and</a:t>
            </a:r>
            <a:endParaRPr sz="1000">
              <a:solidFill>
                <a:schemeClr val="dk1"/>
              </a:solidFill>
              <a:latin typeface="Calibri"/>
              <a:ea typeface="Calibri"/>
              <a:cs typeface="Calibri"/>
              <a:sym typeface="Calibri"/>
            </a:endParaRPr>
          </a:p>
          <a:p>
            <a:pPr indent="0" lvl="0" marL="457200" rtl="0" algn="l">
              <a:spcBef>
                <a:spcPts val="0"/>
              </a:spcBef>
              <a:spcAft>
                <a:spcPts val="0"/>
              </a:spcAft>
              <a:buSzPts val="1100"/>
              <a:buNone/>
            </a:pPr>
            <a:r>
              <a:t/>
            </a:r>
            <a:endParaRPr sz="10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GB" sz="1000">
                <a:solidFill>
                  <a:schemeClr val="dk1"/>
                </a:solidFill>
                <a:latin typeface="Calibri"/>
                <a:ea typeface="Calibri"/>
                <a:cs typeface="Calibri"/>
                <a:sym typeface="Calibri"/>
              </a:rPr>
              <a:t>(b) the provision within subsection (2) it expects to be available outside its area at that time for—</a:t>
            </a:r>
            <a:endParaRPr sz="10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lang="en-GB" sz="1000">
                <a:solidFill>
                  <a:schemeClr val="dk1"/>
                </a:solidFill>
                <a:latin typeface="Calibri"/>
                <a:ea typeface="Calibri"/>
                <a:cs typeface="Calibri"/>
                <a:sym typeface="Calibri"/>
              </a:rPr>
              <a:t>(i) children and young people for whom it is responsible, and</a:t>
            </a:r>
            <a:endParaRPr sz="10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lang="en-GB" sz="1000">
                <a:solidFill>
                  <a:schemeClr val="dk1"/>
                </a:solidFill>
                <a:latin typeface="Calibri"/>
                <a:ea typeface="Calibri"/>
                <a:cs typeface="Calibri"/>
                <a:sym typeface="Calibri"/>
              </a:rPr>
              <a:t>(ii) children and young people in its area who have a disability.</a:t>
            </a:r>
            <a:endParaRPr sz="1000">
              <a:solidFill>
                <a:schemeClr val="dk1"/>
              </a:solidFill>
              <a:latin typeface="Calibri"/>
              <a:ea typeface="Calibri"/>
              <a:cs typeface="Calibri"/>
              <a:sym typeface="Calibri"/>
            </a:endParaRPr>
          </a:p>
          <a:p>
            <a:pPr indent="0" lvl="0" marL="0" marR="0" rtl="0" algn="l">
              <a:spcBef>
                <a:spcPts val="0"/>
              </a:spcBef>
              <a:spcAft>
                <a:spcPts val="0"/>
              </a:spcAft>
              <a:buNone/>
            </a:pPr>
            <a:r>
              <a:t/>
            </a:r>
            <a:endParaRPr b="1" sz="1000" u="sng">
              <a:solidFill>
                <a:schemeClr val="dk1"/>
              </a:solidFill>
              <a:latin typeface="Calibri"/>
              <a:ea typeface="Calibri"/>
              <a:cs typeface="Calibri"/>
              <a:sym typeface="Calibri"/>
            </a:endParaRPr>
          </a:p>
        </p:txBody>
      </p:sp>
      <p:sp>
        <p:nvSpPr>
          <p:cNvPr id="252" name="Google Shape;252;g34fb3b83783_0_99"/>
          <p:cNvSpPr/>
          <p:nvPr/>
        </p:nvSpPr>
        <p:spPr>
          <a:xfrm>
            <a:off x="5046575" y="972613"/>
            <a:ext cx="6728400" cy="538200"/>
          </a:xfrm>
          <a:prstGeom prst="roundRect">
            <a:avLst>
              <a:gd fmla="val 16667" name="adj"/>
            </a:avLst>
          </a:prstGeom>
          <a:solidFill>
            <a:schemeClr val="lt1"/>
          </a:solidFill>
          <a:ln cap="flat" cmpd="sng" w="19050">
            <a:solidFill>
              <a:srgbClr val="F2A982"/>
            </a:solidFill>
            <a:prstDash val="solid"/>
            <a:round/>
            <a:headEnd len="sm" w="sm" type="none"/>
            <a:tailEnd len="sm" w="sm" type="none"/>
          </a:ln>
          <a:effectLst>
            <a:outerShdw blurRad="285750" rotWithShape="0" algn="bl" dir="5400000" dist="19050">
              <a:schemeClr val="accent4">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GB" sz="1300">
                <a:solidFill>
                  <a:schemeClr val="dk1"/>
                </a:solidFill>
                <a:latin typeface="Calibri"/>
                <a:ea typeface="Calibri"/>
                <a:cs typeface="Calibri"/>
                <a:sym typeface="Calibri"/>
              </a:rPr>
              <a:t>Provide clear, accessible information</a:t>
            </a:r>
            <a:r>
              <a:rPr lang="en-GB" sz="1300">
                <a:solidFill>
                  <a:schemeClr val="dk1"/>
                </a:solidFill>
                <a:latin typeface="Calibri"/>
                <a:ea typeface="Calibri"/>
                <a:cs typeface="Calibri"/>
                <a:sym typeface="Calibri"/>
              </a:rPr>
              <a:t> on the education, health, and social care services available for children and young people with SEND (0–25).</a:t>
            </a:r>
            <a:endParaRPr sz="1600">
              <a:solidFill>
                <a:schemeClr val="dk1"/>
              </a:solidFill>
              <a:latin typeface="Calibri"/>
              <a:ea typeface="Calibri"/>
              <a:cs typeface="Calibri"/>
              <a:sym typeface="Calibri"/>
            </a:endParaRPr>
          </a:p>
        </p:txBody>
      </p:sp>
      <p:sp>
        <p:nvSpPr>
          <p:cNvPr id="253" name="Google Shape;253;g34fb3b83783_0_99"/>
          <p:cNvSpPr/>
          <p:nvPr/>
        </p:nvSpPr>
        <p:spPr>
          <a:xfrm>
            <a:off x="5046575" y="1643975"/>
            <a:ext cx="6728400" cy="538200"/>
          </a:xfrm>
          <a:prstGeom prst="roundRect">
            <a:avLst>
              <a:gd fmla="val 16667" name="adj"/>
            </a:avLst>
          </a:prstGeom>
          <a:solidFill>
            <a:schemeClr val="lt1"/>
          </a:solidFill>
          <a:ln cap="flat" cmpd="sng" w="19050">
            <a:solidFill>
              <a:srgbClr val="F2A982"/>
            </a:solidFill>
            <a:prstDash val="solid"/>
            <a:round/>
            <a:headEnd len="sm" w="sm" type="none"/>
            <a:tailEnd len="sm" w="sm" type="none"/>
          </a:ln>
          <a:effectLst>
            <a:outerShdw blurRad="285750" rotWithShape="0" algn="bl" dir="5400000" dist="19050">
              <a:schemeClr val="accent4">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GB" sz="1300">
                <a:solidFill>
                  <a:schemeClr val="dk1"/>
                </a:solidFill>
                <a:latin typeface="Calibri"/>
                <a:ea typeface="Calibri"/>
                <a:cs typeface="Calibri"/>
                <a:sym typeface="Calibri"/>
              </a:rPr>
              <a:t>Cover provision both within and outside the local area</a:t>
            </a:r>
            <a:r>
              <a:rPr lang="en-GB" sz="1300">
                <a:solidFill>
                  <a:schemeClr val="dk1"/>
                </a:solidFill>
                <a:latin typeface="Calibri"/>
                <a:ea typeface="Calibri"/>
                <a:cs typeface="Calibri"/>
                <a:sym typeface="Calibri"/>
              </a:rPr>
              <a:t> (including specialist and independent services).</a:t>
            </a:r>
            <a:endParaRPr sz="1600">
              <a:solidFill>
                <a:schemeClr val="dk1"/>
              </a:solidFill>
              <a:latin typeface="Calibri"/>
              <a:ea typeface="Calibri"/>
              <a:cs typeface="Calibri"/>
              <a:sym typeface="Calibri"/>
            </a:endParaRPr>
          </a:p>
        </p:txBody>
      </p:sp>
      <p:sp>
        <p:nvSpPr>
          <p:cNvPr id="254" name="Google Shape;254;g34fb3b83783_0_99"/>
          <p:cNvSpPr/>
          <p:nvPr/>
        </p:nvSpPr>
        <p:spPr>
          <a:xfrm>
            <a:off x="5046575" y="5000725"/>
            <a:ext cx="6728400" cy="538200"/>
          </a:xfrm>
          <a:prstGeom prst="roundRect">
            <a:avLst>
              <a:gd fmla="val 16667" name="adj"/>
            </a:avLst>
          </a:prstGeom>
          <a:solidFill>
            <a:schemeClr val="lt1"/>
          </a:solidFill>
          <a:ln cap="flat" cmpd="sng" w="19050">
            <a:solidFill>
              <a:srgbClr val="F2A982"/>
            </a:solidFill>
            <a:prstDash val="solid"/>
            <a:round/>
            <a:headEnd len="sm" w="sm" type="none"/>
            <a:tailEnd len="sm" w="sm" type="none"/>
          </a:ln>
          <a:effectLst>
            <a:outerShdw blurRad="285750" rotWithShape="0" algn="bl" dir="5400000" dist="19050">
              <a:schemeClr val="accent4">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GB" sz="1300">
                <a:solidFill>
                  <a:schemeClr val="dk1"/>
                </a:solidFill>
                <a:latin typeface="Calibri"/>
                <a:ea typeface="Calibri"/>
                <a:cs typeface="Calibri"/>
                <a:sym typeface="Calibri"/>
              </a:rPr>
              <a:t>Be developed in partnership with parents, children, and young people</a:t>
            </a:r>
            <a:r>
              <a:rPr lang="en-GB" sz="1300">
                <a:solidFill>
                  <a:schemeClr val="dk1"/>
                </a:solidFill>
                <a:latin typeface="Calibri"/>
                <a:ea typeface="Calibri"/>
                <a:cs typeface="Calibri"/>
                <a:sym typeface="Calibri"/>
              </a:rPr>
              <a:t> (“co-production”).</a:t>
            </a:r>
            <a:endParaRPr sz="1600">
              <a:solidFill>
                <a:schemeClr val="dk1"/>
              </a:solidFill>
              <a:latin typeface="Calibri"/>
              <a:ea typeface="Calibri"/>
              <a:cs typeface="Calibri"/>
              <a:sym typeface="Calibri"/>
            </a:endParaRPr>
          </a:p>
        </p:txBody>
      </p:sp>
      <p:sp>
        <p:nvSpPr>
          <p:cNvPr id="255" name="Google Shape;255;g34fb3b83783_0_99"/>
          <p:cNvSpPr/>
          <p:nvPr/>
        </p:nvSpPr>
        <p:spPr>
          <a:xfrm>
            <a:off x="5046575" y="4329375"/>
            <a:ext cx="6728400" cy="538200"/>
          </a:xfrm>
          <a:prstGeom prst="roundRect">
            <a:avLst>
              <a:gd fmla="val 16667" name="adj"/>
            </a:avLst>
          </a:prstGeom>
          <a:solidFill>
            <a:schemeClr val="lt1"/>
          </a:solidFill>
          <a:ln cap="flat" cmpd="sng" w="19050">
            <a:solidFill>
              <a:srgbClr val="F2A982"/>
            </a:solidFill>
            <a:prstDash val="solid"/>
            <a:round/>
            <a:headEnd len="sm" w="sm" type="none"/>
            <a:tailEnd len="sm" w="sm" type="none"/>
          </a:ln>
          <a:effectLst>
            <a:outerShdw blurRad="285750" rotWithShape="0" algn="bl" dir="5400000" dist="19050">
              <a:schemeClr val="accent4">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GB" sz="1300">
                <a:solidFill>
                  <a:schemeClr val="dk1"/>
                </a:solidFill>
                <a:latin typeface="Calibri"/>
                <a:ea typeface="Calibri"/>
                <a:cs typeface="Calibri"/>
                <a:sym typeface="Calibri"/>
              </a:rPr>
              <a:t>Support transition</a:t>
            </a:r>
            <a:r>
              <a:rPr lang="en-GB" sz="1300">
                <a:solidFill>
                  <a:schemeClr val="dk1"/>
                </a:solidFill>
                <a:latin typeface="Calibri"/>
                <a:ea typeface="Calibri"/>
                <a:cs typeface="Calibri"/>
                <a:sym typeface="Calibri"/>
              </a:rPr>
              <a:t> between stages of education and into adulthood.</a:t>
            </a:r>
            <a:endParaRPr sz="1600">
              <a:solidFill>
                <a:schemeClr val="dk1"/>
              </a:solidFill>
              <a:latin typeface="Calibri"/>
              <a:ea typeface="Calibri"/>
              <a:cs typeface="Calibri"/>
              <a:sym typeface="Calibri"/>
            </a:endParaRPr>
          </a:p>
        </p:txBody>
      </p:sp>
      <p:sp>
        <p:nvSpPr>
          <p:cNvPr id="256" name="Google Shape;256;g34fb3b83783_0_99"/>
          <p:cNvSpPr/>
          <p:nvPr/>
        </p:nvSpPr>
        <p:spPr>
          <a:xfrm>
            <a:off x="5046575" y="2986663"/>
            <a:ext cx="6728400" cy="538200"/>
          </a:xfrm>
          <a:prstGeom prst="roundRect">
            <a:avLst>
              <a:gd fmla="val 16667" name="adj"/>
            </a:avLst>
          </a:prstGeom>
          <a:solidFill>
            <a:schemeClr val="lt1"/>
          </a:solidFill>
          <a:ln cap="flat" cmpd="sng" w="19050">
            <a:solidFill>
              <a:srgbClr val="F2A982"/>
            </a:solidFill>
            <a:prstDash val="solid"/>
            <a:round/>
            <a:headEnd len="sm" w="sm" type="none"/>
            <a:tailEnd len="sm" w="sm" type="none"/>
          </a:ln>
          <a:effectLst>
            <a:outerShdw blurRad="285750" rotWithShape="0" algn="bl" dir="5400000" dist="19050">
              <a:schemeClr val="accent4">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GB" sz="1300">
                <a:solidFill>
                  <a:schemeClr val="dk1"/>
                </a:solidFill>
                <a:latin typeface="Calibri"/>
                <a:ea typeface="Calibri"/>
                <a:cs typeface="Calibri"/>
                <a:sym typeface="Calibri"/>
              </a:rPr>
              <a:t>Outline support for SEN Support and EHCPs</a:t>
            </a:r>
            <a:r>
              <a:rPr lang="en-GB" sz="1300">
                <a:solidFill>
                  <a:schemeClr val="dk1"/>
                </a:solidFill>
                <a:latin typeface="Calibri"/>
                <a:ea typeface="Calibri"/>
                <a:cs typeface="Calibri"/>
                <a:sym typeface="Calibri"/>
              </a:rPr>
              <a:t>, including specialist teaching, therapies, and transport.</a:t>
            </a:r>
            <a:endParaRPr sz="1600">
              <a:solidFill>
                <a:schemeClr val="dk1"/>
              </a:solidFill>
              <a:latin typeface="Calibri"/>
              <a:ea typeface="Calibri"/>
              <a:cs typeface="Calibri"/>
              <a:sym typeface="Calibri"/>
            </a:endParaRPr>
          </a:p>
        </p:txBody>
      </p:sp>
      <p:sp>
        <p:nvSpPr>
          <p:cNvPr id="257" name="Google Shape;257;g34fb3b83783_0_99"/>
          <p:cNvSpPr/>
          <p:nvPr/>
        </p:nvSpPr>
        <p:spPr>
          <a:xfrm>
            <a:off x="5046575" y="2315325"/>
            <a:ext cx="6728400" cy="538200"/>
          </a:xfrm>
          <a:prstGeom prst="roundRect">
            <a:avLst>
              <a:gd fmla="val 16667" name="adj"/>
            </a:avLst>
          </a:prstGeom>
          <a:solidFill>
            <a:schemeClr val="lt1"/>
          </a:solidFill>
          <a:ln cap="flat" cmpd="sng" w="19050">
            <a:solidFill>
              <a:srgbClr val="F2A982"/>
            </a:solidFill>
            <a:prstDash val="solid"/>
            <a:round/>
            <a:headEnd len="sm" w="sm" type="none"/>
            <a:tailEnd len="sm" w="sm" type="none"/>
          </a:ln>
          <a:effectLst>
            <a:outerShdw blurRad="285750" rotWithShape="0" algn="bl" dir="5400000" dist="19050">
              <a:schemeClr val="accent4">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GB" sz="1300">
                <a:solidFill>
                  <a:schemeClr val="dk1"/>
                </a:solidFill>
                <a:latin typeface="Calibri"/>
                <a:ea typeface="Calibri"/>
                <a:cs typeface="Calibri"/>
                <a:sym typeface="Calibri"/>
              </a:rPr>
              <a:t>Explain how to access services</a:t>
            </a:r>
            <a:r>
              <a:rPr lang="en-GB" sz="1300">
                <a:solidFill>
                  <a:schemeClr val="dk1"/>
                </a:solidFill>
                <a:latin typeface="Calibri"/>
                <a:ea typeface="Calibri"/>
                <a:cs typeface="Calibri"/>
                <a:sym typeface="Calibri"/>
              </a:rPr>
              <a:t>, eligibility criteria, and referral routes.</a:t>
            </a:r>
            <a:endParaRPr sz="1600">
              <a:solidFill>
                <a:schemeClr val="dk1"/>
              </a:solidFill>
              <a:latin typeface="Calibri"/>
              <a:ea typeface="Calibri"/>
              <a:cs typeface="Calibri"/>
              <a:sym typeface="Calibri"/>
            </a:endParaRPr>
          </a:p>
        </p:txBody>
      </p:sp>
      <p:sp>
        <p:nvSpPr>
          <p:cNvPr id="258" name="Google Shape;258;g34fb3b83783_0_99"/>
          <p:cNvSpPr/>
          <p:nvPr/>
        </p:nvSpPr>
        <p:spPr>
          <a:xfrm>
            <a:off x="5046575" y="5672075"/>
            <a:ext cx="6728400" cy="538200"/>
          </a:xfrm>
          <a:prstGeom prst="roundRect">
            <a:avLst>
              <a:gd fmla="val 16667" name="adj"/>
            </a:avLst>
          </a:prstGeom>
          <a:solidFill>
            <a:schemeClr val="lt1"/>
          </a:solidFill>
          <a:ln cap="flat" cmpd="sng" w="19050">
            <a:solidFill>
              <a:srgbClr val="F2A982"/>
            </a:solidFill>
            <a:prstDash val="solid"/>
            <a:round/>
            <a:headEnd len="sm" w="sm" type="none"/>
            <a:tailEnd len="sm" w="sm" type="none"/>
          </a:ln>
          <a:effectLst>
            <a:outerShdw blurRad="285750" rotWithShape="0" algn="bl" dir="5400000" dist="19050">
              <a:schemeClr val="accent4">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GB" sz="1300">
                <a:solidFill>
                  <a:schemeClr val="dk1"/>
                </a:solidFill>
                <a:latin typeface="Calibri"/>
                <a:ea typeface="Calibri"/>
                <a:cs typeface="Calibri"/>
                <a:sym typeface="Calibri"/>
              </a:rPr>
              <a:t>Show how services are designed to support outcomes</a:t>
            </a:r>
            <a:r>
              <a:rPr lang="en-GB" sz="1300">
                <a:solidFill>
                  <a:schemeClr val="dk1"/>
                </a:solidFill>
                <a:latin typeface="Calibri"/>
                <a:ea typeface="Calibri"/>
                <a:cs typeface="Calibri"/>
                <a:sym typeface="Calibri"/>
              </a:rPr>
              <a:t> like employment, independent living, and health.</a:t>
            </a:r>
            <a:endParaRPr sz="1600">
              <a:solidFill>
                <a:schemeClr val="dk1"/>
              </a:solidFill>
              <a:latin typeface="Calibri"/>
              <a:ea typeface="Calibri"/>
              <a:cs typeface="Calibri"/>
              <a:sym typeface="Calibri"/>
            </a:endParaRPr>
          </a:p>
        </p:txBody>
      </p:sp>
      <p:sp>
        <p:nvSpPr>
          <p:cNvPr id="259" name="Google Shape;259;g34fb3b83783_0_99"/>
          <p:cNvSpPr/>
          <p:nvPr/>
        </p:nvSpPr>
        <p:spPr>
          <a:xfrm>
            <a:off x="5046575" y="3658025"/>
            <a:ext cx="6728400" cy="538200"/>
          </a:xfrm>
          <a:prstGeom prst="roundRect">
            <a:avLst>
              <a:gd fmla="val 16667" name="adj"/>
            </a:avLst>
          </a:prstGeom>
          <a:solidFill>
            <a:schemeClr val="lt1"/>
          </a:solidFill>
          <a:ln cap="flat" cmpd="sng" w="19050">
            <a:solidFill>
              <a:srgbClr val="F2A982"/>
            </a:solidFill>
            <a:prstDash val="solid"/>
            <a:round/>
            <a:headEnd len="sm" w="sm" type="none"/>
            <a:tailEnd len="sm" w="sm" type="none"/>
          </a:ln>
          <a:effectLst>
            <a:outerShdw blurRad="285750" rotWithShape="0" algn="bl" dir="5400000" dist="19050">
              <a:schemeClr val="accent4">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GB" sz="1300">
                <a:solidFill>
                  <a:schemeClr val="dk1"/>
                </a:solidFill>
                <a:latin typeface="Calibri"/>
                <a:ea typeface="Calibri"/>
                <a:cs typeface="Calibri"/>
                <a:sym typeface="Calibri"/>
              </a:rPr>
              <a:t>Include arrangements for resolving disagreements</a:t>
            </a:r>
            <a:r>
              <a:rPr lang="en-GB" sz="1300">
                <a:solidFill>
                  <a:schemeClr val="dk1"/>
                </a:solidFill>
                <a:latin typeface="Calibri"/>
                <a:ea typeface="Calibri"/>
                <a:cs typeface="Calibri"/>
                <a:sym typeface="Calibri"/>
              </a:rPr>
              <a:t>, mediation, and complaints.</a:t>
            </a:r>
            <a:endParaRPr sz="1600">
              <a:solidFill>
                <a:schemeClr val="dk1"/>
              </a:solidFill>
              <a:latin typeface="Calibri"/>
              <a:ea typeface="Calibri"/>
              <a:cs typeface="Calibri"/>
              <a:sym typeface="Calibri"/>
            </a:endParaRPr>
          </a:p>
        </p:txBody>
      </p:sp>
      <p:sp>
        <p:nvSpPr>
          <p:cNvPr id="260" name="Google Shape;260;g34fb3b83783_0_99"/>
          <p:cNvSpPr txBox="1"/>
          <p:nvPr/>
        </p:nvSpPr>
        <p:spPr>
          <a:xfrm>
            <a:off x="376025" y="972625"/>
            <a:ext cx="4018500" cy="1339200"/>
          </a:xfrm>
          <a:prstGeom prst="rect">
            <a:avLst/>
          </a:prstGeom>
          <a:solidFill>
            <a:srgbClr val="F2A982"/>
          </a:solidFill>
          <a:ln cap="flat" cmpd="sng" w="19050">
            <a:solidFill>
              <a:srgbClr val="F2A982"/>
            </a:solidFill>
            <a:prstDash val="solid"/>
            <a:round/>
            <a:headEnd len="sm" w="sm" type="none"/>
            <a:tailEnd len="sm" w="sm" type="none"/>
          </a:ln>
          <a:effectLst>
            <a:outerShdw blurRad="285750" rotWithShape="0" algn="bl" dir="5400000" dist="19050">
              <a:schemeClr val="accent4">
                <a:alpha val="50000"/>
              </a:scheme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lang="en-GB" sz="1500">
                <a:solidFill>
                  <a:schemeClr val="lt1"/>
                </a:solidFill>
                <a:latin typeface="Calibri"/>
                <a:ea typeface="Calibri"/>
                <a:cs typeface="Calibri"/>
                <a:sym typeface="Calibri"/>
              </a:rPr>
              <a:t>The </a:t>
            </a:r>
            <a:r>
              <a:rPr b="1" lang="en-GB" sz="1500">
                <a:solidFill>
                  <a:schemeClr val="lt1"/>
                </a:solidFill>
                <a:latin typeface="Calibri"/>
                <a:ea typeface="Calibri"/>
                <a:cs typeface="Calibri"/>
                <a:sym typeface="Calibri"/>
              </a:rPr>
              <a:t>Local Offer</a:t>
            </a:r>
            <a:r>
              <a:rPr lang="en-GB" sz="1500">
                <a:solidFill>
                  <a:schemeClr val="lt1"/>
                </a:solidFill>
                <a:latin typeface="Calibri"/>
                <a:ea typeface="Calibri"/>
                <a:cs typeface="Calibri"/>
                <a:sym typeface="Calibri"/>
              </a:rPr>
              <a:t> is a published guide to all the support and services available in a local area for children and young people with SEND aged 0–25, including how to access them, who they're for, and how families are involved in shaping them.</a:t>
            </a:r>
            <a:endParaRPr sz="1800">
              <a:solidFill>
                <a:schemeClr val="lt1"/>
              </a:solidFill>
              <a:latin typeface="Calibri"/>
              <a:ea typeface="Calibri"/>
              <a:cs typeface="Calibri"/>
              <a:sym typeface="Calibri"/>
            </a:endParaRPr>
          </a:p>
        </p:txBody>
      </p:sp>
      <p:sp>
        <p:nvSpPr>
          <p:cNvPr id="261" name="Google Shape;261;g34fb3b83783_0_99"/>
          <p:cNvSpPr txBox="1"/>
          <p:nvPr/>
        </p:nvSpPr>
        <p:spPr>
          <a:xfrm>
            <a:off x="376025" y="2752225"/>
            <a:ext cx="4018500" cy="400200"/>
          </a:xfrm>
          <a:prstGeom prst="rect">
            <a:avLst/>
          </a:prstGeom>
          <a:solidFill>
            <a:schemeClr val="accent4"/>
          </a:solidFill>
          <a:ln>
            <a:noFill/>
          </a:ln>
          <a:effectLst>
            <a:outerShdw blurRad="285750" rotWithShape="0" algn="bl" dir="5400000" dist="19050">
              <a:srgbClr val="000000">
                <a:alpha val="5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en-GB" sz="2000" u="none" strike="noStrike">
                <a:solidFill>
                  <a:schemeClr val="lt1"/>
                </a:solidFill>
                <a:latin typeface="Calibri"/>
                <a:ea typeface="Calibri"/>
                <a:cs typeface="Calibri"/>
                <a:sym typeface="Calibri"/>
              </a:rPr>
              <a:t>CHILDREN AND FAMILIES ACT 2014 </a:t>
            </a:r>
            <a:endParaRPr sz="1000">
              <a:solidFill>
                <a:schemeClr val="lt1"/>
              </a:solidFill>
              <a:latin typeface="Calibri"/>
              <a:ea typeface="Calibri"/>
              <a:cs typeface="Calibri"/>
              <a:sym typeface="Calibri"/>
            </a:endParaRPr>
          </a:p>
        </p:txBody>
      </p:sp>
      <p:pic>
        <p:nvPicPr>
          <p:cNvPr id="262" name="Google Shape;262;g34fb3b83783_0_99"/>
          <p:cNvPicPr preferRelativeResize="0"/>
          <p:nvPr/>
        </p:nvPicPr>
        <p:blipFill rotWithShape="1">
          <a:blip r:embed="rId3">
            <a:alphaModFix/>
          </a:blip>
          <a:srcRect b="0" l="0" r="0" t="0"/>
          <a:stretch/>
        </p:blipFill>
        <p:spPr>
          <a:xfrm>
            <a:off x="143950" y="0"/>
            <a:ext cx="1647576" cy="827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6" name="Shape 266"/>
        <p:cNvGrpSpPr/>
        <p:nvPr/>
      </p:nvGrpSpPr>
      <p:grpSpPr>
        <a:xfrm>
          <a:off x="0" y="0"/>
          <a:ext cx="0" cy="0"/>
          <a:chOff x="0" y="0"/>
          <a:chExt cx="0" cy="0"/>
        </a:xfrm>
      </p:grpSpPr>
      <p:sp>
        <p:nvSpPr>
          <p:cNvPr id="267" name="Google Shape;267;g34e74833aa5_0_3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68" name="Google Shape;268;g34e74833aa5_0_36"/>
          <p:cNvSpPr/>
          <p:nvPr/>
        </p:nvSpPr>
        <p:spPr>
          <a:xfrm>
            <a:off x="0" y="0"/>
            <a:ext cx="12192000" cy="6858000"/>
          </a:xfrm>
          <a:prstGeom prst="rect">
            <a:avLst/>
          </a:prstGeom>
          <a:solidFill>
            <a:srgbClr val="FAE2D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69" name="Google Shape;269;g34e74833aa5_0_36"/>
          <p:cNvSpPr/>
          <p:nvPr/>
        </p:nvSpPr>
        <p:spPr>
          <a:xfrm>
            <a:off x="685800" y="685800"/>
            <a:ext cx="108204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70" name="Google Shape;270;g34e74833aa5_0_36"/>
          <p:cNvSpPr/>
          <p:nvPr/>
        </p:nvSpPr>
        <p:spPr>
          <a:xfrm>
            <a:off x="2350200" y="2066100"/>
            <a:ext cx="7491600" cy="1205400"/>
          </a:xfrm>
          <a:prstGeom prst="rect">
            <a:avLst/>
          </a:prstGeom>
          <a:noFill/>
          <a:ln>
            <a:noFill/>
          </a:ln>
        </p:spPr>
        <p:txBody>
          <a:bodyPr anchorCtr="0" anchor="b" bIns="45700" lIns="91425" spcFirstLastPara="1" rIns="91425" wrap="square" tIns="45700">
            <a:noAutofit/>
          </a:bodyPr>
          <a:lstStyle/>
          <a:p>
            <a:pPr indent="0" lvl="0" marL="0" marR="0" rtl="0" algn="ctr">
              <a:lnSpc>
                <a:spcPct val="80000"/>
              </a:lnSpc>
              <a:spcBef>
                <a:spcPts val="0"/>
              </a:spcBef>
              <a:spcAft>
                <a:spcPts val="0"/>
              </a:spcAft>
              <a:buClr>
                <a:srgbClr val="000000"/>
              </a:buClr>
              <a:buSzPts val="2720"/>
              <a:buFont typeface="Arial"/>
              <a:buNone/>
            </a:pPr>
            <a:r>
              <a:rPr b="1" lang="en-GB" sz="3220">
                <a:solidFill>
                  <a:schemeClr val="accent4"/>
                </a:solidFill>
                <a:latin typeface="Calibri"/>
                <a:ea typeface="Calibri"/>
                <a:cs typeface="Calibri"/>
                <a:sym typeface="Calibri"/>
              </a:rPr>
              <a:t>SEN SUPPORT IN SCHOOLS - </a:t>
            </a:r>
            <a:endParaRPr b="1" sz="3220">
              <a:solidFill>
                <a:schemeClr val="accent4"/>
              </a:solidFill>
              <a:latin typeface="Calibri"/>
              <a:ea typeface="Calibri"/>
              <a:cs typeface="Calibri"/>
              <a:sym typeface="Calibri"/>
            </a:endParaRPr>
          </a:p>
          <a:p>
            <a:pPr indent="0" lvl="0" marL="0" marR="0" rtl="0" algn="ctr">
              <a:lnSpc>
                <a:spcPct val="80000"/>
              </a:lnSpc>
              <a:spcBef>
                <a:spcPts val="0"/>
              </a:spcBef>
              <a:spcAft>
                <a:spcPts val="0"/>
              </a:spcAft>
              <a:buClr>
                <a:srgbClr val="000000"/>
              </a:buClr>
              <a:buSzPts val="2720"/>
              <a:buFont typeface="Arial"/>
              <a:buNone/>
            </a:pPr>
            <a:r>
              <a:rPr b="1" lang="en-GB" sz="3220">
                <a:solidFill>
                  <a:schemeClr val="accent4"/>
                </a:solidFill>
                <a:latin typeface="Calibri"/>
                <a:ea typeface="Calibri"/>
                <a:cs typeface="Calibri"/>
                <a:sym typeface="Calibri"/>
              </a:rPr>
              <a:t>THE GRADUATED APPROACH</a:t>
            </a:r>
            <a:endParaRPr b="1" sz="3220">
              <a:solidFill>
                <a:schemeClr val="accent4"/>
              </a:solidFill>
              <a:latin typeface="Calibri"/>
              <a:ea typeface="Calibri"/>
              <a:cs typeface="Calibri"/>
              <a:sym typeface="Calibri"/>
            </a:endParaRPr>
          </a:p>
        </p:txBody>
      </p:sp>
      <p:sp>
        <p:nvSpPr>
          <p:cNvPr id="271" name="Google Shape;271;g34e74833aa5_0_36"/>
          <p:cNvSpPr txBox="1"/>
          <p:nvPr/>
        </p:nvSpPr>
        <p:spPr>
          <a:xfrm>
            <a:off x="9442173" y="6491604"/>
            <a:ext cx="2822700" cy="246300"/>
          </a:xfrm>
          <a:prstGeom prst="rect">
            <a:avLst/>
          </a:prstGeom>
          <a:noFill/>
          <a:ln>
            <a:noFill/>
          </a:ln>
        </p:spPr>
        <p:txBody>
          <a:bodyPr anchorCtr="0" anchor="t" bIns="45700" lIns="91425" spcFirstLastPara="1" rIns="91425" wrap="square" tIns="45700">
            <a:normAutofit fontScale="77500"/>
          </a:bodyPr>
          <a:lstStyle/>
          <a:p>
            <a:pPr indent="0" lvl="0" marL="0" marR="0" rtl="0" algn="ctr">
              <a:lnSpc>
                <a:spcPct val="90000"/>
              </a:lnSpc>
              <a:spcBef>
                <a:spcPts val="0"/>
              </a:spcBef>
              <a:spcAft>
                <a:spcPts val="0"/>
              </a:spcAft>
              <a:buClr>
                <a:srgbClr val="000000"/>
              </a:buClr>
              <a:buSzPct val="100000"/>
              <a:buFont typeface="Arial"/>
              <a:buNone/>
            </a:pPr>
            <a:r>
              <a:rPr b="0" i="0" lang="en-GB" sz="1400" u="none" cap="none" strike="noStrike">
                <a:solidFill>
                  <a:srgbClr val="595959"/>
                </a:solidFill>
                <a:latin typeface="Arial"/>
                <a:ea typeface="Arial"/>
                <a:cs typeface="Arial"/>
                <a:sym typeface="Arial"/>
              </a:rPr>
              <a:t>© 2024-2026 SEN Parent Support Group</a:t>
            </a:r>
            <a:endParaRPr b="0" i="0" sz="1400" u="none" cap="none" strike="noStrike">
              <a:solidFill>
                <a:srgbClr val="000000"/>
              </a:solidFill>
              <a:latin typeface="Arial"/>
              <a:ea typeface="Arial"/>
              <a:cs typeface="Arial"/>
              <a:sym typeface="Arial"/>
            </a:endParaRPr>
          </a:p>
        </p:txBody>
      </p:sp>
      <p:pic>
        <p:nvPicPr>
          <p:cNvPr id="272" name="Google Shape;272;g34e74833aa5_0_36"/>
          <p:cNvPicPr preferRelativeResize="0"/>
          <p:nvPr/>
        </p:nvPicPr>
        <p:blipFill rotWithShape="1">
          <a:blip r:embed="rId3">
            <a:alphaModFix/>
          </a:blip>
          <a:srcRect b="0" l="0" r="0" t="0"/>
          <a:stretch/>
        </p:blipFill>
        <p:spPr>
          <a:xfrm>
            <a:off x="5028629" y="4782575"/>
            <a:ext cx="2134750" cy="10724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g34e74833aa5_0_136"/>
          <p:cNvSpPr txBox="1"/>
          <p:nvPr/>
        </p:nvSpPr>
        <p:spPr>
          <a:xfrm>
            <a:off x="9675224" y="6483174"/>
            <a:ext cx="2864700" cy="215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800">
                <a:solidFill>
                  <a:schemeClr val="dk1"/>
                </a:solidFill>
              </a:rPr>
              <a:t>© 2024-2026</a:t>
            </a:r>
            <a:r>
              <a:rPr lang="en-GB" sz="800">
                <a:solidFill>
                  <a:schemeClr val="dk1"/>
                </a:solidFill>
                <a:latin typeface="Arial"/>
                <a:ea typeface="Arial"/>
                <a:cs typeface="Arial"/>
                <a:sym typeface="Arial"/>
              </a:rPr>
              <a:t> SEN Parent Support Group</a:t>
            </a:r>
            <a:endParaRPr/>
          </a:p>
        </p:txBody>
      </p:sp>
      <p:sp>
        <p:nvSpPr>
          <p:cNvPr id="278" name="Google Shape;278;g34e74833aa5_0_136"/>
          <p:cNvSpPr/>
          <p:nvPr/>
        </p:nvSpPr>
        <p:spPr>
          <a:xfrm>
            <a:off x="2763747" y="90959"/>
            <a:ext cx="6664500" cy="492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lang="en-GB" sz="2600" cap="none">
                <a:solidFill>
                  <a:srgbClr val="15C2FF"/>
                </a:solidFill>
                <a:latin typeface="Arial"/>
                <a:ea typeface="Arial"/>
                <a:cs typeface="Arial"/>
                <a:sym typeface="Arial"/>
              </a:rPr>
              <a:t>THE GRADUATED APPROACH</a:t>
            </a:r>
            <a:endParaRPr b="1" sz="2600" cap="none">
              <a:solidFill>
                <a:srgbClr val="15C2FF"/>
              </a:solidFill>
              <a:latin typeface="Arial"/>
              <a:ea typeface="Arial"/>
              <a:cs typeface="Arial"/>
              <a:sym typeface="Arial"/>
            </a:endParaRPr>
          </a:p>
        </p:txBody>
      </p:sp>
      <p:pic>
        <p:nvPicPr>
          <p:cNvPr id="279" name="Google Shape;279;g34e74833aa5_0_136"/>
          <p:cNvPicPr preferRelativeResize="0"/>
          <p:nvPr/>
        </p:nvPicPr>
        <p:blipFill rotWithShape="1">
          <a:blip r:embed="rId3">
            <a:alphaModFix/>
          </a:blip>
          <a:srcRect b="0" l="0" r="0" t="0"/>
          <a:stretch/>
        </p:blipFill>
        <p:spPr>
          <a:xfrm>
            <a:off x="4068605" y="803461"/>
            <a:ext cx="4544515" cy="5854219"/>
          </a:xfrm>
          <a:prstGeom prst="rect">
            <a:avLst/>
          </a:prstGeom>
          <a:noFill/>
          <a:ln cap="flat" cmpd="sng" w="19050">
            <a:solidFill>
              <a:srgbClr val="F2A982"/>
            </a:solidFill>
            <a:prstDash val="solid"/>
            <a:round/>
            <a:headEnd len="sm" w="sm" type="none"/>
            <a:tailEnd len="sm" w="sm" type="none"/>
          </a:ln>
          <a:effectLst>
            <a:outerShdw blurRad="406400" rotWithShape="0" algn="ctr" dir="5640000" dist="139700">
              <a:srgbClr val="000000"/>
            </a:outerShdw>
          </a:effectLst>
        </p:spPr>
      </p:pic>
      <p:sp>
        <p:nvSpPr>
          <p:cNvPr id="280" name="Google Shape;280;g34e74833aa5_0_136"/>
          <p:cNvSpPr txBox="1"/>
          <p:nvPr/>
        </p:nvSpPr>
        <p:spPr>
          <a:xfrm>
            <a:off x="8963684" y="695739"/>
            <a:ext cx="2981700" cy="56337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GB" sz="1200">
                <a:solidFill>
                  <a:schemeClr val="dk1"/>
                </a:solidFill>
                <a:latin typeface="Calibri"/>
                <a:ea typeface="Calibri"/>
                <a:cs typeface="Calibri"/>
                <a:sym typeface="Calibri"/>
              </a:rPr>
              <a:t>Key features of Quality First Teaching include:</a:t>
            </a:r>
            <a:endParaRPr>
              <a:latin typeface="Calibri"/>
              <a:ea typeface="Calibri"/>
              <a:cs typeface="Calibri"/>
              <a:sym typeface="Calibri"/>
            </a:endParaRPr>
          </a:p>
          <a:p>
            <a:pPr indent="0" lvl="0" marL="0" marR="0" rtl="0" algn="just">
              <a:spcBef>
                <a:spcPts val="0"/>
              </a:spcBef>
              <a:spcAft>
                <a:spcPts val="0"/>
              </a:spcAft>
              <a:buNone/>
            </a:pPr>
            <a:r>
              <a:t/>
            </a:r>
            <a:endParaRPr b="1" sz="12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1200">
              <a:solidFill>
                <a:schemeClr val="dk1"/>
              </a:solidFill>
              <a:latin typeface="Calibri"/>
              <a:ea typeface="Calibri"/>
              <a:cs typeface="Calibri"/>
              <a:sym typeface="Calibri"/>
            </a:endParaRPr>
          </a:p>
          <a:p>
            <a:pPr indent="-76200" lvl="0" marL="0" marR="0" rtl="0" algn="just">
              <a:spcBef>
                <a:spcPts val="0"/>
              </a:spcBef>
              <a:spcAft>
                <a:spcPts val="0"/>
              </a:spcAft>
              <a:buClr>
                <a:schemeClr val="dk1"/>
              </a:buClr>
              <a:buSzPts val="1200"/>
              <a:buFont typeface="Play"/>
              <a:buAutoNum type="arabicPeriod"/>
            </a:pPr>
            <a:r>
              <a:rPr b="1" lang="en-GB" sz="1200">
                <a:solidFill>
                  <a:schemeClr val="dk1"/>
                </a:solidFill>
                <a:latin typeface="Calibri"/>
                <a:ea typeface="Calibri"/>
                <a:cs typeface="Calibri"/>
                <a:sym typeface="Calibri"/>
              </a:rPr>
              <a:t>High Expectations</a:t>
            </a:r>
            <a:r>
              <a:rPr lang="en-GB" sz="1200">
                <a:solidFill>
                  <a:schemeClr val="dk1"/>
                </a:solidFill>
                <a:latin typeface="Calibri"/>
                <a:ea typeface="Calibri"/>
                <a:cs typeface="Calibri"/>
                <a:sym typeface="Calibri"/>
              </a:rPr>
              <a:t>: Teachers have high expectations for all pupils, including those with SEND, encouraging them to reach their full potential.</a:t>
            </a:r>
            <a:endParaRPr>
              <a:latin typeface="Calibri"/>
              <a:ea typeface="Calibri"/>
              <a:cs typeface="Calibri"/>
              <a:sym typeface="Calibri"/>
            </a:endParaRPr>
          </a:p>
          <a:p>
            <a:pPr indent="0" lvl="0" marL="0" marR="0" rtl="0" algn="just">
              <a:spcBef>
                <a:spcPts val="0"/>
              </a:spcBef>
              <a:spcAft>
                <a:spcPts val="0"/>
              </a:spcAft>
              <a:buClr>
                <a:schemeClr val="dk1"/>
              </a:buClr>
              <a:buSzPts val="1200"/>
              <a:buFont typeface="Play"/>
              <a:buNone/>
            </a:pPr>
            <a:r>
              <a:t/>
            </a:r>
            <a:endParaRPr sz="1200">
              <a:solidFill>
                <a:schemeClr val="dk1"/>
              </a:solidFill>
              <a:latin typeface="Calibri"/>
              <a:ea typeface="Calibri"/>
              <a:cs typeface="Calibri"/>
              <a:sym typeface="Calibri"/>
            </a:endParaRPr>
          </a:p>
          <a:p>
            <a:pPr indent="-76200" lvl="0" marL="0" marR="0" rtl="0" algn="just">
              <a:spcBef>
                <a:spcPts val="0"/>
              </a:spcBef>
              <a:spcAft>
                <a:spcPts val="0"/>
              </a:spcAft>
              <a:buClr>
                <a:schemeClr val="dk1"/>
              </a:buClr>
              <a:buSzPts val="1200"/>
              <a:buFont typeface="Play"/>
              <a:buAutoNum type="arabicPeriod"/>
            </a:pPr>
            <a:r>
              <a:rPr b="1" lang="en-GB" sz="1200">
                <a:solidFill>
                  <a:schemeClr val="dk1"/>
                </a:solidFill>
                <a:latin typeface="Calibri"/>
                <a:ea typeface="Calibri"/>
                <a:cs typeface="Calibri"/>
                <a:sym typeface="Calibri"/>
              </a:rPr>
              <a:t>Differentiation</a:t>
            </a:r>
            <a:r>
              <a:rPr lang="en-GB" sz="1200">
                <a:solidFill>
                  <a:schemeClr val="dk1"/>
                </a:solidFill>
                <a:latin typeface="Calibri"/>
                <a:ea typeface="Calibri"/>
                <a:cs typeface="Calibri"/>
                <a:sym typeface="Calibri"/>
              </a:rPr>
              <a:t>: Lessons are adapted to suit different learning styles and abilities. This could involve varying tasks, using different materials, or providing extra time for activities.</a:t>
            </a:r>
            <a:endParaRPr>
              <a:latin typeface="Calibri"/>
              <a:ea typeface="Calibri"/>
              <a:cs typeface="Calibri"/>
              <a:sym typeface="Calibri"/>
            </a:endParaRPr>
          </a:p>
          <a:p>
            <a:pPr indent="0" lvl="0" marL="0" marR="0" rtl="0" algn="just">
              <a:spcBef>
                <a:spcPts val="0"/>
              </a:spcBef>
              <a:spcAft>
                <a:spcPts val="0"/>
              </a:spcAft>
              <a:buClr>
                <a:schemeClr val="dk1"/>
              </a:buClr>
              <a:buSzPts val="1200"/>
              <a:buFont typeface="Play"/>
              <a:buNone/>
            </a:pPr>
            <a:r>
              <a:t/>
            </a:r>
            <a:endParaRPr sz="1200">
              <a:solidFill>
                <a:schemeClr val="dk1"/>
              </a:solidFill>
              <a:latin typeface="Calibri"/>
              <a:ea typeface="Calibri"/>
              <a:cs typeface="Calibri"/>
              <a:sym typeface="Calibri"/>
            </a:endParaRPr>
          </a:p>
          <a:p>
            <a:pPr indent="-76200" lvl="0" marL="0" marR="0" rtl="0" algn="just">
              <a:spcBef>
                <a:spcPts val="0"/>
              </a:spcBef>
              <a:spcAft>
                <a:spcPts val="0"/>
              </a:spcAft>
              <a:buClr>
                <a:schemeClr val="dk1"/>
              </a:buClr>
              <a:buSzPts val="1200"/>
              <a:buFont typeface="Play"/>
              <a:buAutoNum type="arabicPeriod"/>
            </a:pPr>
            <a:r>
              <a:rPr b="1" lang="en-GB" sz="1200">
                <a:solidFill>
                  <a:schemeClr val="dk1"/>
                </a:solidFill>
                <a:latin typeface="Calibri"/>
                <a:ea typeface="Calibri"/>
                <a:cs typeface="Calibri"/>
                <a:sym typeface="Calibri"/>
              </a:rPr>
              <a:t>Inclusive Teaching</a:t>
            </a:r>
            <a:r>
              <a:rPr lang="en-GB" sz="1200">
                <a:solidFill>
                  <a:schemeClr val="dk1"/>
                </a:solidFill>
                <a:latin typeface="Calibri"/>
                <a:ea typeface="Calibri"/>
                <a:cs typeface="Calibri"/>
                <a:sym typeface="Calibri"/>
              </a:rPr>
              <a:t>: Strategies are used to include all students, such as ensuring instructions are clear, using visual aids, or allowing students to work at their own pace.</a:t>
            </a:r>
            <a:endParaRPr>
              <a:latin typeface="Calibri"/>
              <a:ea typeface="Calibri"/>
              <a:cs typeface="Calibri"/>
              <a:sym typeface="Calibri"/>
            </a:endParaRPr>
          </a:p>
          <a:p>
            <a:pPr indent="0" lvl="0" marL="0" marR="0" rtl="0" algn="just">
              <a:spcBef>
                <a:spcPts val="0"/>
              </a:spcBef>
              <a:spcAft>
                <a:spcPts val="0"/>
              </a:spcAft>
              <a:buClr>
                <a:schemeClr val="dk1"/>
              </a:buClr>
              <a:buSzPts val="1200"/>
              <a:buFont typeface="Play"/>
              <a:buNone/>
            </a:pPr>
            <a:r>
              <a:t/>
            </a:r>
            <a:endParaRPr sz="1200">
              <a:solidFill>
                <a:schemeClr val="dk1"/>
              </a:solidFill>
              <a:latin typeface="Calibri"/>
              <a:ea typeface="Calibri"/>
              <a:cs typeface="Calibri"/>
              <a:sym typeface="Calibri"/>
            </a:endParaRPr>
          </a:p>
          <a:p>
            <a:pPr indent="-76200" lvl="0" marL="0" marR="0" rtl="0" algn="just">
              <a:spcBef>
                <a:spcPts val="0"/>
              </a:spcBef>
              <a:spcAft>
                <a:spcPts val="0"/>
              </a:spcAft>
              <a:buClr>
                <a:schemeClr val="dk1"/>
              </a:buClr>
              <a:buSzPts val="1200"/>
              <a:buFont typeface="Play"/>
              <a:buAutoNum type="arabicPeriod"/>
            </a:pPr>
            <a:r>
              <a:rPr b="1" lang="en-GB" sz="1200">
                <a:solidFill>
                  <a:schemeClr val="dk1"/>
                </a:solidFill>
                <a:latin typeface="Calibri"/>
                <a:ea typeface="Calibri"/>
                <a:cs typeface="Calibri"/>
                <a:sym typeface="Calibri"/>
              </a:rPr>
              <a:t>Assessment for Learning</a:t>
            </a:r>
            <a:r>
              <a:rPr lang="en-GB" sz="1200">
                <a:solidFill>
                  <a:schemeClr val="dk1"/>
                </a:solidFill>
                <a:latin typeface="Calibri"/>
                <a:ea typeface="Calibri"/>
                <a:cs typeface="Calibri"/>
                <a:sym typeface="Calibri"/>
              </a:rPr>
              <a:t>: Ongoing assessment helps teachers to identify how well students are progressing and allows them to adjust teaching methods accordingly.</a:t>
            </a:r>
            <a:endParaRPr>
              <a:latin typeface="Calibri"/>
              <a:ea typeface="Calibri"/>
              <a:cs typeface="Calibri"/>
              <a:sym typeface="Calibri"/>
            </a:endParaRPr>
          </a:p>
          <a:p>
            <a:pPr indent="0" lvl="0" marL="0" marR="0" rtl="0" algn="just">
              <a:spcBef>
                <a:spcPts val="0"/>
              </a:spcBef>
              <a:spcAft>
                <a:spcPts val="0"/>
              </a:spcAft>
              <a:buClr>
                <a:schemeClr val="dk1"/>
              </a:buClr>
              <a:buSzPts val="1200"/>
              <a:buFont typeface="Play"/>
              <a:buNone/>
            </a:pPr>
            <a:r>
              <a:t/>
            </a:r>
            <a:endParaRPr sz="1200">
              <a:solidFill>
                <a:schemeClr val="dk1"/>
              </a:solidFill>
              <a:latin typeface="Calibri"/>
              <a:ea typeface="Calibri"/>
              <a:cs typeface="Calibri"/>
              <a:sym typeface="Calibri"/>
            </a:endParaRPr>
          </a:p>
          <a:p>
            <a:pPr indent="-76200" lvl="0" marL="0" marR="0" rtl="0" algn="just">
              <a:spcBef>
                <a:spcPts val="0"/>
              </a:spcBef>
              <a:spcAft>
                <a:spcPts val="0"/>
              </a:spcAft>
              <a:buClr>
                <a:schemeClr val="dk1"/>
              </a:buClr>
              <a:buSzPts val="1200"/>
              <a:buFont typeface="Play"/>
              <a:buAutoNum type="arabicPeriod"/>
            </a:pPr>
            <a:r>
              <a:rPr b="1" lang="en-GB" sz="1200">
                <a:solidFill>
                  <a:schemeClr val="dk1"/>
                </a:solidFill>
                <a:latin typeface="Calibri"/>
                <a:ea typeface="Calibri"/>
                <a:cs typeface="Calibri"/>
                <a:sym typeface="Calibri"/>
              </a:rPr>
              <a:t>Scaffolded Support</a:t>
            </a:r>
            <a:r>
              <a:rPr lang="en-GB" sz="1200">
                <a:solidFill>
                  <a:schemeClr val="dk1"/>
                </a:solidFill>
                <a:latin typeface="Calibri"/>
                <a:ea typeface="Calibri"/>
                <a:cs typeface="Calibri"/>
                <a:sym typeface="Calibri"/>
              </a:rPr>
              <a:t>: Teachers provide support that helps students to build up their skills gradually, enabling them to achieve independence over time.</a:t>
            </a:r>
            <a:endParaRPr>
              <a:latin typeface="Calibri"/>
              <a:ea typeface="Calibri"/>
              <a:cs typeface="Calibri"/>
              <a:sym typeface="Calibri"/>
            </a:endParaRPr>
          </a:p>
        </p:txBody>
      </p:sp>
      <p:sp>
        <p:nvSpPr>
          <p:cNvPr id="281" name="Google Shape;281;g34e74833aa5_0_136"/>
          <p:cNvSpPr txBox="1"/>
          <p:nvPr/>
        </p:nvSpPr>
        <p:spPr>
          <a:xfrm>
            <a:off x="66941" y="803461"/>
            <a:ext cx="3651000" cy="54258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i="0" lang="en-GB" sz="1050" u="none" strike="noStrike">
                <a:solidFill>
                  <a:srgbClr val="1E477B"/>
                </a:solidFill>
                <a:latin typeface="Calibri"/>
                <a:ea typeface="Calibri"/>
                <a:cs typeface="Calibri"/>
                <a:sym typeface="Calibri"/>
              </a:rPr>
              <a:t>SEND CODE OF PRACTICE 2015 </a:t>
            </a:r>
            <a:endParaRPr>
              <a:latin typeface="Calibri"/>
              <a:ea typeface="Calibri"/>
              <a:cs typeface="Calibri"/>
              <a:sym typeface="Calibri"/>
            </a:endParaRPr>
          </a:p>
          <a:p>
            <a:pPr indent="0" lvl="0" marL="0" marR="0" rtl="0" algn="just">
              <a:spcBef>
                <a:spcPts val="0"/>
              </a:spcBef>
              <a:spcAft>
                <a:spcPts val="0"/>
              </a:spcAft>
              <a:buNone/>
            </a:pPr>
            <a:r>
              <a:rPr b="1" i="0" lang="en-GB" sz="1050" u="none" strike="noStrike">
                <a:solidFill>
                  <a:srgbClr val="1E477B"/>
                </a:solidFill>
                <a:latin typeface="Calibri"/>
                <a:ea typeface="Calibri"/>
                <a:cs typeface="Calibri"/>
                <a:sym typeface="Calibri"/>
              </a:rPr>
              <a:t>Special educational provision in schools </a:t>
            </a:r>
            <a:endParaRPr>
              <a:latin typeface="Calibri"/>
              <a:ea typeface="Calibri"/>
              <a:cs typeface="Calibri"/>
              <a:sym typeface="Calibri"/>
            </a:endParaRPr>
          </a:p>
          <a:p>
            <a:pPr indent="0" lvl="0" marL="0" marR="0" rtl="0" algn="just">
              <a:spcBef>
                <a:spcPts val="0"/>
              </a:spcBef>
              <a:spcAft>
                <a:spcPts val="0"/>
              </a:spcAft>
              <a:buNone/>
            </a:pPr>
            <a:r>
              <a:t/>
            </a:r>
            <a:endParaRPr i="0" sz="1050" u="none" strike="noStrike">
              <a:solidFill>
                <a:srgbClr val="1E477B"/>
              </a:solidFill>
              <a:latin typeface="Calibri"/>
              <a:ea typeface="Calibri"/>
              <a:cs typeface="Calibri"/>
              <a:sym typeface="Calibri"/>
            </a:endParaRPr>
          </a:p>
          <a:p>
            <a:pPr indent="0" lvl="0" marL="0" marR="0" rtl="0" algn="just">
              <a:spcBef>
                <a:spcPts val="0"/>
              </a:spcBef>
              <a:spcAft>
                <a:spcPts val="0"/>
              </a:spcAft>
              <a:buNone/>
            </a:pPr>
            <a:r>
              <a:rPr i="0" lang="en-GB" sz="1050" u="none" strike="noStrike">
                <a:solidFill>
                  <a:srgbClr val="000000"/>
                </a:solidFill>
                <a:latin typeface="Calibri"/>
                <a:ea typeface="Calibri"/>
                <a:cs typeface="Calibri"/>
                <a:sym typeface="Calibri"/>
              </a:rPr>
              <a:t>6.36 </a:t>
            </a:r>
            <a:r>
              <a:rPr b="1" i="0" lang="en-GB" sz="1050" u="none" strike="noStrike">
                <a:solidFill>
                  <a:srgbClr val="000000"/>
                </a:solidFill>
                <a:latin typeface="Calibri"/>
                <a:ea typeface="Calibri"/>
                <a:cs typeface="Calibri"/>
                <a:sym typeface="Calibri"/>
              </a:rPr>
              <a:t>Teachers are responsible and accountable </a:t>
            </a:r>
            <a:r>
              <a:rPr i="0" lang="en-GB" sz="1050" u="none" strike="noStrike">
                <a:solidFill>
                  <a:srgbClr val="000000"/>
                </a:solidFill>
                <a:latin typeface="Calibri"/>
                <a:ea typeface="Calibri"/>
                <a:cs typeface="Calibri"/>
                <a:sym typeface="Calibri"/>
              </a:rPr>
              <a:t>for the progress and development of the pupils in their class, including where pupils access support from teaching assistants or specialist staff. </a:t>
            </a:r>
            <a:endParaRPr>
              <a:latin typeface="Calibri"/>
              <a:ea typeface="Calibri"/>
              <a:cs typeface="Calibri"/>
              <a:sym typeface="Calibri"/>
            </a:endParaRPr>
          </a:p>
          <a:p>
            <a:pPr indent="0" lvl="0" marL="0" marR="0" rtl="0" algn="just">
              <a:spcBef>
                <a:spcPts val="0"/>
              </a:spcBef>
              <a:spcAft>
                <a:spcPts val="0"/>
              </a:spcAft>
              <a:buNone/>
            </a:pPr>
            <a:r>
              <a:t/>
            </a:r>
            <a:endParaRPr i="0" sz="1050" u="none" strike="noStrike">
              <a:solidFill>
                <a:srgbClr val="000000"/>
              </a:solidFill>
              <a:latin typeface="Calibri"/>
              <a:ea typeface="Calibri"/>
              <a:cs typeface="Calibri"/>
              <a:sym typeface="Calibri"/>
            </a:endParaRPr>
          </a:p>
          <a:p>
            <a:pPr indent="0" lvl="0" marL="0" marR="0" rtl="0" algn="just">
              <a:spcBef>
                <a:spcPts val="0"/>
              </a:spcBef>
              <a:spcAft>
                <a:spcPts val="0"/>
              </a:spcAft>
              <a:buNone/>
            </a:pPr>
            <a:r>
              <a:rPr i="0" lang="en-GB" sz="1050" u="none" strike="noStrike">
                <a:solidFill>
                  <a:srgbClr val="000000"/>
                </a:solidFill>
                <a:latin typeface="Calibri"/>
                <a:ea typeface="Calibri"/>
                <a:cs typeface="Calibri"/>
                <a:sym typeface="Calibri"/>
              </a:rPr>
              <a:t>6.37 High quality teaching, </a:t>
            </a:r>
            <a:r>
              <a:rPr b="1" i="0" lang="en-GB" sz="1050" u="none" strike="noStrike">
                <a:solidFill>
                  <a:srgbClr val="000000"/>
                </a:solidFill>
                <a:latin typeface="Calibri"/>
                <a:ea typeface="Calibri"/>
                <a:cs typeface="Calibri"/>
                <a:sym typeface="Calibri"/>
              </a:rPr>
              <a:t>differentiated for individual pupils</a:t>
            </a:r>
            <a:r>
              <a:rPr i="0" lang="en-GB" sz="1050" u="none" strike="noStrike">
                <a:solidFill>
                  <a:srgbClr val="000000"/>
                </a:solidFill>
                <a:latin typeface="Calibri"/>
                <a:ea typeface="Calibri"/>
                <a:cs typeface="Calibri"/>
                <a:sym typeface="Calibri"/>
              </a:rPr>
              <a:t>, is the first step in responding to pupils who have or may have SEN. Additional intervention and support cannot compensate for a lack of good quality teaching. Schools should regularly and carefully review the quality of teaching for all pupils, including those at risk of underachievement. This includes reviewing and, where necessary, improving, teachers’ understanding of strategies to identify and support vulnerable pupils and their knowledge of the SEN most frequently encountered. </a:t>
            </a:r>
            <a:endParaRPr>
              <a:latin typeface="Calibri"/>
              <a:ea typeface="Calibri"/>
              <a:cs typeface="Calibri"/>
              <a:sym typeface="Calibri"/>
            </a:endParaRPr>
          </a:p>
          <a:p>
            <a:pPr indent="0" lvl="0" marL="0" marR="0" rtl="0" algn="just">
              <a:spcBef>
                <a:spcPts val="0"/>
              </a:spcBef>
              <a:spcAft>
                <a:spcPts val="0"/>
              </a:spcAft>
              <a:buNone/>
            </a:pPr>
            <a:r>
              <a:t/>
            </a:r>
            <a:endParaRPr i="0" sz="1050" u="none" strike="noStrike">
              <a:solidFill>
                <a:srgbClr val="000000"/>
              </a:solidFill>
              <a:latin typeface="Calibri"/>
              <a:ea typeface="Calibri"/>
              <a:cs typeface="Calibri"/>
              <a:sym typeface="Calibri"/>
            </a:endParaRPr>
          </a:p>
          <a:p>
            <a:pPr indent="0" lvl="0" marL="0" marR="0" rtl="0" algn="just">
              <a:spcBef>
                <a:spcPts val="0"/>
              </a:spcBef>
              <a:spcAft>
                <a:spcPts val="0"/>
              </a:spcAft>
              <a:buNone/>
            </a:pPr>
            <a:r>
              <a:rPr i="0" lang="en-GB" sz="1050" u="none" strike="noStrike">
                <a:solidFill>
                  <a:srgbClr val="000000"/>
                </a:solidFill>
                <a:latin typeface="Calibri"/>
                <a:ea typeface="Calibri"/>
                <a:cs typeface="Calibri"/>
                <a:sym typeface="Calibri"/>
              </a:rPr>
              <a:t>6.38 In deciding whether to make special educational provision, the teacher and SENCO should consider all of the information gathered from within the school about the pupil’s progress, alongside national data and expectations of progress. This should include high quality and accurate formative assessment, using effective tools and early assessment materials. </a:t>
            </a:r>
            <a:r>
              <a:rPr b="1" i="0" lang="en-GB" sz="1050" u="none" strike="noStrike">
                <a:solidFill>
                  <a:srgbClr val="000000"/>
                </a:solidFill>
                <a:latin typeface="Calibri"/>
                <a:ea typeface="Calibri"/>
                <a:cs typeface="Calibri"/>
                <a:sym typeface="Calibri"/>
              </a:rPr>
              <a:t>For higher levels of need, schools should have arrangements in place to draw on more specialised assessments from external agencies and professionals</a:t>
            </a:r>
            <a:r>
              <a:rPr i="0" lang="en-GB" sz="1050" u="none" strike="noStrike">
                <a:solidFill>
                  <a:srgbClr val="000000"/>
                </a:solidFill>
                <a:latin typeface="Calibri"/>
                <a:ea typeface="Calibri"/>
                <a:cs typeface="Calibri"/>
                <a:sym typeface="Calibri"/>
              </a:rPr>
              <a:t>. </a:t>
            </a:r>
            <a:endParaRPr>
              <a:latin typeface="Calibri"/>
              <a:ea typeface="Calibri"/>
              <a:cs typeface="Calibri"/>
              <a:sym typeface="Calibri"/>
            </a:endParaRPr>
          </a:p>
          <a:p>
            <a:pPr indent="0" lvl="0" marL="0" marR="0" rtl="0" algn="just">
              <a:spcBef>
                <a:spcPts val="0"/>
              </a:spcBef>
              <a:spcAft>
                <a:spcPts val="0"/>
              </a:spcAft>
              <a:buNone/>
            </a:pPr>
            <a:r>
              <a:t/>
            </a:r>
            <a:endParaRPr i="0" sz="1050" u="none" strike="noStrike">
              <a:solidFill>
                <a:srgbClr val="000000"/>
              </a:solidFill>
              <a:latin typeface="Calibri"/>
              <a:ea typeface="Calibri"/>
              <a:cs typeface="Calibri"/>
              <a:sym typeface="Calibri"/>
            </a:endParaRPr>
          </a:p>
          <a:p>
            <a:pPr indent="0" lvl="0" marL="0" marR="0" rtl="0" algn="just">
              <a:spcBef>
                <a:spcPts val="0"/>
              </a:spcBef>
              <a:spcAft>
                <a:spcPts val="0"/>
              </a:spcAft>
              <a:buNone/>
            </a:pPr>
            <a:r>
              <a:rPr i="0" lang="en-GB" sz="1050" u="none" strike="noStrike">
                <a:solidFill>
                  <a:srgbClr val="000000"/>
                </a:solidFill>
                <a:latin typeface="Calibri"/>
                <a:ea typeface="Calibri"/>
                <a:cs typeface="Calibri"/>
                <a:sym typeface="Calibri"/>
              </a:rPr>
              <a:t>6.39 </a:t>
            </a:r>
            <a:r>
              <a:rPr b="1" i="0" lang="en-GB" sz="1050" u="none" strike="noStrike">
                <a:solidFill>
                  <a:srgbClr val="000000"/>
                </a:solidFill>
                <a:latin typeface="Calibri"/>
                <a:ea typeface="Calibri"/>
                <a:cs typeface="Calibri"/>
                <a:sym typeface="Calibri"/>
              </a:rPr>
              <a:t>This information gathering should include an early discussion with the pupil and their parents. </a:t>
            </a:r>
            <a:r>
              <a:rPr i="0" lang="en-GB" sz="1050" u="none" strike="noStrike">
                <a:solidFill>
                  <a:srgbClr val="000000"/>
                </a:solidFill>
                <a:latin typeface="Calibri"/>
                <a:ea typeface="Calibri"/>
                <a:cs typeface="Calibri"/>
                <a:sym typeface="Calibri"/>
              </a:rPr>
              <a:t>These early discussions with parents should be structured in such a way that they develop a good understanding of the pupil’s areas of strength and difficulty, the parents’ concerns, the agreed outcomes sought for the child and the next steps. </a:t>
            </a:r>
            <a:endParaRPr>
              <a:latin typeface="Calibri"/>
              <a:ea typeface="Calibri"/>
              <a:cs typeface="Calibri"/>
              <a:sym typeface="Calibri"/>
            </a:endParaRPr>
          </a:p>
        </p:txBody>
      </p:sp>
      <p:pic>
        <p:nvPicPr>
          <p:cNvPr id="282" name="Google Shape;282;g34e74833aa5_0_136"/>
          <p:cNvPicPr preferRelativeResize="0"/>
          <p:nvPr/>
        </p:nvPicPr>
        <p:blipFill rotWithShape="1">
          <a:blip r:embed="rId4">
            <a:alphaModFix/>
          </a:blip>
          <a:srcRect b="0" l="0" r="0" t="0"/>
          <a:stretch/>
        </p:blipFill>
        <p:spPr>
          <a:xfrm>
            <a:off x="143950" y="0"/>
            <a:ext cx="1647576" cy="827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g34e74833aa5_0_220"/>
          <p:cNvSpPr txBox="1"/>
          <p:nvPr/>
        </p:nvSpPr>
        <p:spPr>
          <a:xfrm>
            <a:off x="9781929" y="6560232"/>
            <a:ext cx="2085300" cy="215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800">
                <a:solidFill>
                  <a:schemeClr val="dk1"/>
                </a:solidFill>
              </a:rPr>
              <a:t>© 2024-2026</a:t>
            </a:r>
            <a:r>
              <a:rPr lang="en-GB" sz="800">
                <a:solidFill>
                  <a:schemeClr val="dk1"/>
                </a:solidFill>
                <a:latin typeface="Arial"/>
                <a:ea typeface="Arial"/>
                <a:cs typeface="Arial"/>
                <a:sym typeface="Arial"/>
              </a:rPr>
              <a:t> SEN Parent Support Group</a:t>
            </a:r>
            <a:endParaRPr/>
          </a:p>
        </p:txBody>
      </p:sp>
      <p:sp>
        <p:nvSpPr>
          <p:cNvPr id="288" name="Google Shape;288;g34e74833aa5_0_220"/>
          <p:cNvSpPr/>
          <p:nvPr/>
        </p:nvSpPr>
        <p:spPr>
          <a:xfrm>
            <a:off x="2763747" y="90959"/>
            <a:ext cx="6664500" cy="492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lang="en-GB" sz="2600" cap="none">
                <a:solidFill>
                  <a:srgbClr val="15C2FF"/>
                </a:solidFill>
                <a:latin typeface="Arial"/>
                <a:ea typeface="Arial"/>
                <a:cs typeface="Arial"/>
                <a:sym typeface="Arial"/>
              </a:rPr>
              <a:t>SEN SUPPORT IN SCHOOLS</a:t>
            </a:r>
            <a:endParaRPr b="1" sz="2600" cap="none">
              <a:solidFill>
                <a:srgbClr val="15C2FF"/>
              </a:solidFill>
              <a:latin typeface="Arial"/>
              <a:ea typeface="Arial"/>
              <a:cs typeface="Arial"/>
              <a:sym typeface="Arial"/>
            </a:endParaRPr>
          </a:p>
        </p:txBody>
      </p:sp>
      <p:sp>
        <p:nvSpPr>
          <p:cNvPr id="289" name="Google Shape;289;g34e74833aa5_0_220"/>
          <p:cNvSpPr txBox="1"/>
          <p:nvPr/>
        </p:nvSpPr>
        <p:spPr>
          <a:xfrm>
            <a:off x="223630" y="882150"/>
            <a:ext cx="11643600" cy="1754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GB" sz="2400" u="none" strike="noStrike">
                <a:solidFill>
                  <a:schemeClr val="dk1"/>
                </a:solidFill>
                <a:latin typeface="Calibri"/>
                <a:ea typeface="Calibri"/>
                <a:cs typeface="Calibri"/>
                <a:sym typeface="Calibri"/>
              </a:rPr>
              <a:t>SEND CODE OF PRACTICE 2015</a:t>
            </a:r>
            <a:endParaRPr>
              <a:latin typeface="Calibri"/>
              <a:ea typeface="Calibri"/>
              <a:cs typeface="Calibri"/>
              <a:sym typeface="Calibri"/>
            </a:endParaRPr>
          </a:p>
          <a:p>
            <a:pPr indent="0" lvl="0" marL="0" marR="0" rtl="0" algn="l">
              <a:spcBef>
                <a:spcPts val="0"/>
              </a:spcBef>
              <a:spcAft>
                <a:spcPts val="0"/>
              </a:spcAft>
              <a:buNone/>
            </a:pPr>
            <a:r>
              <a:t/>
            </a:r>
            <a:endParaRPr b="1" sz="1400">
              <a:solidFill>
                <a:schemeClr val="dk1"/>
              </a:solidFill>
              <a:latin typeface="Calibri"/>
              <a:ea typeface="Calibri"/>
              <a:cs typeface="Calibri"/>
              <a:sym typeface="Calibri"/>
            </a:endParaRPr>
          </a:p>
          <a:p>
            <a:pPr indent="0" lvl="0" marL="0" marR="0" rtl="0" algn="l">
              <a:spcBef>
                <a:spcPts val="0"/>
              </a:spcBef>
              <a:spcAft>
                <a:spcPts val="0"/>
              </a:spcAft>
              <a:buNone/>
            </a:pPr>
            <a:r>
              <a:rPr i="0" lang="en-GB" sz="1400" u="none" strike="noStrike">
                <a:solidFill>
                  <a:srgbClr val="000000"/>
                </a:solidFill>
                <a:latin typeface="Calibri"/>
                <a:ea typeface="Calibri"/>
                <a:cs typeface="Calibri"/>
                <a:sym typeface="Calibri"/>
              </a:rPr>
              <a:t>6.44 Where a pupil is identified as having SEN, schools </a:t>
            </a:r>
            <a:r>
              <a:rPr b="1" i="0" lang="en-GB" sz="1400" u="sng" strike="noStrike">
                <a:solidFill>
                  <a:srgbClr val="FF0000"/>
                </a:solidFill>
                <a:latin typeface="Calibri"/>
                <a:ea typeface="Calibri"/>
                <a:cs typeface="Calibri"/>
                <a:sym typeface="Calibri"/>
              </a:rPr>
              <a:t>should</a:t>
            </a:r>
            <a:r>
              <a:rPr i="0" lang="en-GB" sz="1400" u="none" strike="noStrike">
                <a:solidFill>
                  <a:srgbClr val="000000"/>
                </a:solidFill>
                <a:latin typeface="Calibri"/>
                <a:ea typeface="Calibri"/>
                <a:cs typeface="Calibri"/>
                <a:sym typeface="Calibri"/>
              </a:rPr>
              <a:t> take action to remove barriers to learning and put effective special educational provision in place. This SEN support </a:t>
            </a:r>
            <a:r>
              <a:rPr b="1" lang="en-GB" u="sng">
                <a:solidFill>
                  <a:srgbClr val="FF0000"/>
                </a:solidFill>
                <a:latin typeface="Calibri"/>
                <a:ea typeface="Calibri"/>
                <a:cs typeface="Calibri"/>
                <a:sym typeface="Calibri"/>
              </a:rPr>
              <a:t>should</a:t>
            </a:r>
            <a:r>
              <a:rPr i="0" lang="en-GB" sz="1400" u="none" strike="noStrike">
                <a:solidFill>
                  <a:srgbClr val="000000"/>
                </a:solidFill>
                <a:latin typeface="Calibri"/>
                <a:ea typeface="Calibri"/>
                <a:cs typeface="Calibri"/>
                <a:sym typeface="Calibri"/>
              </a:rPr>
              <a:t> take the form of a four-part cycle through which earlier decisions and actions are revisited, refined and revised with a growing understanding of the pupil’s needs and of what supports the pupil in making good progress and securing good outcomes. This is known as the graduated approach. It draws on more detailed approaches, more frequent review and more specialist expertise in successive cycles in order to match interventions to the SEN of children and young people. </a:t>
            </a:r>
            <a:endParaRPr>
              <a:latin typeface="Calibri"/>
              <a:ea typeface="Calibri"/>
              <a:cs typeface="Calibri"/>
              <a:sym typeface="Calibri"/>
            </a:endParaRPr>
          </a:p>
        </p:txBody>
      </p:sp>
      <p:grpSp>
        <p:nvGrpSpPr>
          <p:cNvPr id="290" name="Google Shape;290;g34e74833aa5_0_220"/>
          <p:cNvGrpSpPr/>
          <p:nvPr/>
        </p:nvGrpSpPr>
        <p:grpSpPr>
          <a:xfrm>
            <a:off x="3391858" y="2533649"/>
            <a:ext cx="5307324" cy="4134677"/>
            <a:chOff x="2176801" y="-102827"/>
            <a:chExt cx="5307324" cy="4134677"/>
          </a:xfrm>
        </p:grpSpPr>
        <p:sp>
          <p:nvSpPr>
            <p:cNvPr id="291" name="Google Shape;291;g34e74833aa5_0_220"/>
            <p:cNvSpPr/>
            <p:nvPr/>
          </p:nvSpPr>
          <p:spPr>
            <a:xfrm>
              <a:off x="2912092" y="-102827"/>
              <a:ext cx="3836700" cy="3836700"/>
            </a:xfrm>
            <a:custGeom>
              <a:rect b="b" l="l" r="r" t="t"/>
              <a:pathLst>
                <a:path extrusionOk="0" h="120000" w="120000">
                  <a:moveTo>
                    <a:pt x="88895" y="10885"/>
                  </a:moveTo>
                  <a:lnTo>
                    <a:pt x="88895" y="10885"/>
                  </a:lnTo>
                  <a:cubicBezTo>
                    <a:pt x="109048" y="22741"/>
                    <a:pt x="119913" y="45704"/>
                    <a:pt x="116300" y="68805"/>
                  </a:cubicBezTo>
                  <a:cubicBezTo>
                    <a:pt x="112687" y="91905"/>
                    <a:pt x="95330" y="110455"/>
                    <a:pt x="72520" y="115592"/>
                  </a:cubicBezTo>
                  <a:cubicBezTo>
                    <a:pt x="49710" y="120729"/>
                    <a:pt x="26077" y="111411"/>
                    <a:pt x="12910" y="92090"/>
                  </a:cubicBezTo>
                  <a:cubicBezTo>
                    <a:pt x="-257" y="72768"/>
                    <a:pt x="-285" y="47364"/>
                    <a:pt x="12840" y="28014"/>
                  </a:cubicBezTo>
                  <a:lnTo>
                    <a:pt x="10485" y="26143"/>
                  </a:lnTo>
                  <a:lnTo>
                    <a:pt x="17579" y="26291"/>
                  </a:lnTo>
                  <a:lnTo>
                    <a:pt x="19593" y="33380"/>
                  </a:lnTo>
                  <a:lnTo>
                    <a:pt x="17239" y="31510"/>
                  </a:lnTo>
                  <a:lnTo>
                    <a:pt x="17239" y="31510"/>
                  </a:lnTo>
                  <a:cubicBezTo>
                    <a:pt x="5571" y="49023"/>
                    <a:pt x="5761" y="71881"/>
                    <a:pt x="17719" y="89197"/>
                  </a:cubicBezTo>
                  <a:cubicBezTo>
                    <a:pt x="29677" y="106514"/>
                    <a:pt x="50985" y="114789"/>
                    <a:pt x="71496" y="110080"/>
                  </a:cubicBezTo>
                  <a:cubicBezTo>
                    <a:pt x="92007" y="105372"/>
                    <a:pt x="107573" y="88633"/>
                    <a:pt x="110782" y="67835"/>
                  </a:cubicBezTo>
                  <a:cubicBezTo>
                    <a:pt x="113991" y="47037"/>
                    <a:pt x="104193" y="26384"/>
                    <a:pt x="86055" y="15713"/>
                  </a:cubicBezTo>
                  <a:close/>
                </a:path>
              </a:pathLst>
            </a:custGeom>
            <a:gradFill>
              <a:gsLst>
                <a:gs pos="0">
                  <a:srgbClr val="D2E4F2"/>
                </a:gs>
                <a:gs pos="50000">
                  <a:srgbClr val="C7DEF0"/>
                </a:gs>
                <a:gs pos="100000">
                  <a:srgbClr val="ADC3D6"/>
                </a:gs>
              </a:gsLst>
              <a:lin ang="5400012" scaled="0"/>
            </a:gradFill>
            <a:ln>
              <a:noFill/>
            </a:ln>
            <a:effectLst>
              <a:outerShdw blurRad="2857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292" name="Google Shape;292;g34e74833aa5_0_220"/>
            <p:cNvSpPr/>
            <p:nvPr/>
          </p:nvSpPr>
          <p:spPr>
            <a:xfrm>
              <a:off x="3554413" y="726"/>
              <a:ext cx="2552100" cy="1275900"/>
            </a:xfrm>
            <a:prstGeom prst="roundRect">
              <a:avLst>
                <a:gd fmla="val 16667" name="adj"/>
              </a:avLst>
            </a:prstGeom>
            <a:gradFill>
              <a:gsLst>
                <a:gs pos="0">
                  <a:srgbClr val="47A9DE"/>
                </a:gs>
                <a:gs pos="50000">
                  <a:srgbClr val="00A2DF"/>
                </a:gs>
                <a:gs pos="100000">
                  <a:srgbClr val="0093CC"/>
                </a:gs>
              </a:gsLst>
              <a:lin ang="5400012" scaled="0"/>
            </a:gradFill>
            <a:ln>
              <a:noFill/>
            </a:ln>
            <a:effectLst>
              <a:outerShdw blurRad="2857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293" name="Google Shape;293;g34e74833aa5_0_220"/>
            <p:cNvSpPr txBox="1"/>
            <p:nvPr/>
          </p:nvSpPr>
          <p:spPr>
            <a:xfrm>
              <a:off x="3616702" y="63015"/>
              <a:ext cx="2427300" cy="1151400"/>
            </a:xfrm>
            <a:prstGeom prst="rect">
              <a:avLst/>
            </a:prstGeom>
            <a:noFill/>
            <a:ln>
              <a:noFill/>
            </a:ln>
            <a:effectLst>
              <a:outerShdw blurRad="285750" rotWithShape="0" algn="bl" dir="5400000" dist="19050">
                <a:srgbClr val="000000">
                  <a:alpha val="50000"/>
                </a:srgbClr>
              </a:outerShdw>
            </a:effectLst>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Arial"/>
                <a:buNone/>
              </a:pPr>
              <a:r>
                <a:rPr lang="en-GB" sz="1600">
                  <a:solidFill>
                    <a:schemeClr val="lt1"/>
                  </a:solidFill>
                  <a:latin typeface="Calibri"/>
                  <a:ea typeface="Calibri"/>
                  <a:cs typeface="Calibri"/>
                  <a:sym typeface="Calibri"/>
                </a:rPr>
                <a:t>Assess</a:t>
              </a:r>
              <a:r>
                <a:rPr lang="en-GB" sz="1000">
                  <a:solidFill>
                    <a:schemeClr val="lt1"/>
                  </a:solidFill>
                  <a:latin typeface="Calibri"/>
                  <a:ea typeface="Calibri"/>
                  <a:cs typeface="Calibri"/>
                  <a:sym typeface="Calibri"/>
                </a:rPr>
                <a:t> </a:t>
              </a:r>
              <a:endParaRPr>
                <a:latin typeface="Calibri"/>
                <a:ea typeface="Calibri"/>
                <a:cs typeface="Calibri"/>
                <a:sym typeface="Calibri"/>
              </a:endParaRPr>
            </a:p>
            <a:p>
              <a:pPr indent="-63500" lvl="1" marL="57150" marR="0" rtl="0" algn="l">
                <a:lnSpc>
                  <a:spcPct val="90000"/>
                </a:lnSpc>
                <a:spcBef>
                  <a:spcPts val="560"/>
                </a:spcBef>
                <a:spcAft>
                  <a:spcPts val="0"/>
                </a:spcAft>
                <a:buClr>
                  <a:schemeClr val="lt1"/>
                </a:buClr>
                <a:buSzPts val="1000"/>
                <a:buFont typeface="Calibri"/>
                <a:buChar char="•"/>
              </a:pPr>
              <a:r>
                <a:rPr i="0" lang="en-GB" sz="1000" u="none" cap="none" strike="noStrike">
                  <a:solidFill>
                    <a:schemeClr val="lt1"/>
                  </a:solidFill>
                  <a:latin typeface="Calibri"/>
                  <a:ea typeface="Calibri"/>
                  <a:cs typeface="Calibri"/>
                  <a:sym typeface="Calibri"/>
                </a:rPr>
                <a:t>Analysis &amp; understanding of CYP’s needs</a:t>
              </a:r>
              <a:endParaRPr>
                <a:latin typeface="Calibri"/>
                <a:ea typeface="Calibri"/>
                <a:cs typeface="Calibri"/>
                <a:sym typeface="Calibri"/>
              </a:endParaRPr>
            </a:p>
            <a:p>
              <a:pPr indent="-63500" lvl="1" marL="57150" marR="0" rtl="0" algn="l">
                <a:lnSpc>
                  <a:spcPct val="90000"/>
                </a:lnSpc>
                <a:spcBef>
                  <a:spcPts val="150"/>
                </a:spcBef>
                <a:spcAft>
                  <a:spcPts val="0"/>
                </a:spcAft>
                <a:buClr>
                  <a:schemeClr val="lt1"/>
                </a:buClr>
                <a:buSzPts val="1000"/>
                <a:buFont typeface="Calibri"/>
                <a:buChar char="•"/>
              </a:pPr>
              <a:r>
                <a:rPr i="0" lang="en-GB" sz="1000" u="none" cap="none" strike="noStrike">
                  <a:solidFill>
                    <a:schemeClr val="lt1"/>
                  </a:solidFill>
                  <a:latin typeface="Calibri"/>
                  <a:ea typeface="Calibri"/>
                  <a:cs typeface="Calibri"/>
                  <a:sym typeface="Calibri"/>
                </a:rPr>
                <a:t>Capture CYP / parent views</a:t>
              </a:r>
              <a:endParaRPr>
                <a:latin typeface="Calibri"/>
                <a:ea typeface="Calibri"/>
                <a:cs typeface="Calibri"/>
                <a:sym typeface="Calibri"/>
              </a:endParaRPr>
            </a:p>
            <a:p>
              <a:pPr indent="-63500" lvl="1" marL="57150" marR="0" rtl="0" algn="l">
                <a:lnSpc>
                  <a:spcPct val="90000"/>
                </a:lnSpc>
                <a:spcBef>
                  <a:spcPts val="150"/>
                </a:spcBef>
                <a:spcAft>
                  <a:spcPts val="0"/>
                </a:spcAft>
                <a:buClr>
                  <a:schemeClr val="lt1"/>
                </a:buClr>
                <a:buSzPts val="1000"/>
                <a:buFont typeface="Calibri"/>
                <a:buChar char="•"/>
              </a:pPr>
              <a:r>
                <a:rPr i="0" lang="en-GB" sz="1000" u="none" cap="none" strike="noStrike">
                  <a:solidFill>
                    <a:schemeClr val="lt1"/>
                  </a:solidFill>
                  <a:latin typeface="Calibri"/>
                  <a:ea typeface="Calibri"/>
                  <a:cs typeface="Calibri"/>
                  <a:sym typeface="Calibri"/>
                </a:rPr>
                <a:t>Refer for professional assessment where necessary</a:t>
              </a:r>
              <a:endParaRPr>
                <a:latin typeface="Calibri"/>
                <a:ea typeface="Calibri"/>
                <a:cs typeface="Calibri"/>
                <a:sym typeface="Calibri"/>
              </a:endParaRPr>
            </a:p>
          </p:txBody>
        </p:sp>
        <p:sp>
          <p:nvSpPr>
            <p:cNvPr id="294" name="Google Shape;294;g34e74833aa5_0_220"/>
            <p:cNvSpPr/>
            <p:nvPr/>
          </p:nvSpPr>
          <p:spPr>
            <a:xfrm>
              <a:off x="4932025" y="1378338"/>
              <a:ext cx="2552100" cy="1275900"/>
            </a:xfrm>
            <a:prstGeom prst="roundRect">
              <a:avLst>
                <a:gd fmla="val 16667" name="adj"/>
              </a:avLst>
            </a:prstGeom>
            <a:gradFill>
              <a:gsLst>
                <a:gs pos="0">
                  <a:srgbClr val="47A9DE"/>
                </a:gs>
                <a:gs pos="50000">
                  <a:srgbClr val="00A2DF"/>
                </a:gs>
                <a:gs pos="100000">
                  <a:srgbClr val="0093CC"/>
                </a:gs>
              </a:gsLst>
              <a:lin ang="5400012" scaled="0"/>
            </a:gradFill>
            <a:ln>
              <a:noFill/>
            </a:ln>
            <a:effectLst>
              <a:outerShdw blurRad="2857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295" name="Google Shape;295;g34e74833aa5_0_220"/>
            <p:cNvSpPr txBox="1"/>
            <p:nvPr/>
          </p:nvSpPr>
          <p:spPr>
            <a:xfrm>
              <a:off x="4994314" y="1440627"/>
              <a:ext cx="2427300" cy="1151400"/>
            </a:xfrm>
            <a:prstGeom prst="rect">
              <a:avLst/>
            </a:prstGeom>
            <a:noFill/>
            <a:ln>
              <a:noFill/>
            </a:ln>
            <a:effectLst>
              <a:outerShdw blurRad="285750" rotWithShape="0" algn="bl" dir="5400000" dist="19050">
                <a:srgbClr val="000000">
                  <a:alpha val="50000"/>
                </a:srgbClr>
              </a:outerShdw>
            </a:effectLst>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Arial"/>
                <a:buNone/>
              </a:pPr>
              <a:r>
                <a:rPr lang="en-GB" sz="1600">
                  <a:solidFill>
                    <a:schemeClr val="lt1"/>
                  </a:solidFill>
                  <a:latin typeface="Calibri"/>
                  <a:ea typeface="Calibri"/>
                  <a:cs typeface="Calibri"/>
                  <a:sym typeface="Calibri"/>
                </a:rPr>
                <a:t>Plan</a:t>
              </a:r>
              <a:endParaRPr>
                <a:latin typeface="Calibri"/>
                <a:ea typeface="Calibri"/>
                <a:cs typeface="Calibri"/>
                <a:sym typeface="Calibri"/>
              </a:endParaRPr>
            </a:p>
            <a:p>
              <a:pPr indent="-63500" lvl="1" marL="57150" marR="0" rtl="0" algn="l">
                <a:lnSpc>
                  <a:spcPct val="90000"/>
                </a:lnSpc>
                <a:spcBef>
                  <a:spcPts val="560"/>
                </a:spcBef>
                <a:spcAft>
                  <a:spcPts val="0"/>
                </a:spcAft>
                <a:buClr>
                  <a:schemeClr val="lt1"/>
                </a:buClr>
                <a:buSzPts val="1000"/>
                <a:buFont typeface="Calibri"/>
                <a:buChar char="•"/>
              </a:pPr>
              <a:r>
                <a:rPr i="0" lang="en-GB" sz="1000" u="none" cap="none" strike="noStrike">
                  <a:solidFill>
                    <a:schemeClr val="lt1"/>
                  </a:solidFill>
                  <a:latin typeface="Calibri"/>
                  <a:ea typeface="Calibri"/>
                  <a:cs typeface="Calibri"/>
                  <a:sym typeface="Calibri"/>
                </a:rPr>
                <a:t>Agree adjustments, interventions and support needed</a:t>
              </a:r>
              <a:endParaRPr>
                <a:latin typeface="Calibri"/>
                <a:ea typeface="Calibri"/>
                <a:cs typeface="Calibri"/>
                <a:sym typeface="Calibri"/>
              </a:endParaRPr>
            </a:p>
            <a:p>
              <a:pPr indent="-63500" lvl="1" marL="57150" marR="0" rtl="0" algn="l">
                <a:lnSpc>
                  <a:spcPct val="90000"/>
                </a:lnSpc>
                <a:spcBef>
                  <a:spcPts val="150"/>
                </a:spcBef>
                <a:spcAft>
                  <a:spcPts val="0"/>
                </a:spcAft>
                <a:buClr>
                  <a:schemeClr val="lt1"/>
                </a:buClr>
                <a:buSzPts val="1000"/>
                <a:buFont typeface="Calibri"/>
                <a:buChar char="•"/>
              </a:pPr>
              <a:r>
                <a:rPr i="0" lang="en-GB" sz="1000" u="none" cap="none" strike="noStrike">
                  <a:solidFill>
                    <a:schemeClr val="lt1"/>
                  </a:solidFill>
                  <a:latin typeface="Calibri"/>
                  <a:ea typeface="Calibri"/>
                  <a:cs typeface="Calibri"/>
                  <a:sym typeface="Calibri"/>
                </a:rPr>
                <a:t>Inform all teachers and support staff</a:t>
              </a:r>
              <a:endParaRPr>
                <a:latin typeface="Calibri"/>
                <a:ea typeface="Calibri"/>
                <a:cs typeface="Calibri"/>
                <a:sym typeface="Calibri"/>
              </a:endParaRPr>
            </a:p>
            <a:p>
              <a:pPr indent="-63500" lvl="1" marL="57150" marR="0" rtl="0" algn="l">
                <a:lnSpc>
                  <a:spcPct val="90000"/>
                </a:lnSpc>
                <a:spcBef>
                  <a:spcPts val="150"/>
                </a:spcBef>
                <a:spcAft>
                  <a:spcPts val="0"/>
                </a:spcAft>
                <a:buClr>
                  <a:schemeClr val="lt1"/>
                </a:buClr>
                <a:buSzPts val="1000"/>
                <a:buFont typeface="Calibri"/>
                <a:buChar char="•"/>
              </a:pPr>
              <a:r>
                <a:rPr i="0" lang="en-GB" sz="1000" u="none" cap="none" strike="noStrike">
                  <a:solidFill>
                    <a:schemeClr val="lt1"/>
                  </a:solidFill>
                  <a:latin typeface="Calibri"/>
                  <a:ea typeface="Calibri"/>
                  <a:cs typeface="Calibri"/>
                  <a:sym typeface="Calibri"/>
                </a:rPr>
                <a:t>Create SEN support plan (IEP)</a:t>
              </a:r>
              <a:endParaRPr>
                <a:latin typeface="Calibri"/>
                <a:ea typeface="Calibri"/>
                <a:cs typeface="Calibri"/>
                <a:sym typeface="Calibri"/>
              </a:endParaRPr>
            </a:p>
          </p:txBody>
        </p:sp>
        <p:sp>
          <p:nvSpPr>
            <p:cNvPr id="296" name="Google Shape;296;g34e74833aa5_0_220"/>
            <p:cNvSpPr/>
            <p:nvPr/>
          </p:nvSpPr>
          <p:spPr>
            <a:xfrm>
              <a:off x="3554413" y="2755950"/>
              <a:ext cx="2552100" cy="1275900"/>
            </a:xfrm>
            <a:prstGeom prst="roundRect">
              <a:avLst>
                <a:gd fmla="val 16667" name="adj"/>
              </a:avLst>
            </a:prstGeom>
            <a:gradFill>
              <a:gsLst>
                <a:gs pos="0">
                  <a:srgbClr val="47A9DE"/>
                </a:gs>
                <a:gs pos="50000">
                  <a:srgbClr val="00A2DF"/>
                </a:gs>
                <a:gs pos="100000">
                  <a:srgbClr val="0093CC"/>
                </a:gs>
              </a:gsLst>
              <a:lin ang="5400012" scaled="0"/>
            </a:gradFill>
            <a:ln>
              <a:noFill/>
            </a:ln>
            <a:effectLst>
              <a:outerShdw blurRad="2857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297" name="Google Shape;297;g34e74833aa5_0_220"/>
            <p:cNvSpPr txBox="1"/>
            <p:nvPr/>
          </p:nvSpPr>
          <p:spPr>
            <a:xfrm>
              <a:off x="3616702" y="2818239"/>
              <a:ext cx="2427300" cy="1151400"/>
            </a:xfrm>
            <a:prstGeom prst="rect">
              <a:avLst/>
            </a:prstGeom>
            <a:noFill/>
            <a:ln>
              <a:noFill/>
            </a:ln>
            <a:effectLst>
              <a:outerShdw blurRad="285750" rotWithShape="0" algn="bl" dir="5400000" dist="19050">
                <a:srgbClr val="000000">
                  <a:alpha val="50000"/>
                </a:srgbClr>
              </a:outerShdw>
            </a:effectLst>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Arial"/>
                <a:buNone/>
              </a:pPr>
              <a:r>
                <a:rPr lang="en-GB" sz="1600">
                  <a:solidFill>
                    <a:schemeClr val="lt1"/>
                  </a:solidFill>
                  <a:latin typeface="Calibri"/>
                  <a:ea typeface="Calibri"/>
                  <a:cs typeface="Calibri"/>
                  <a:sym typeface="Calibri"/>
                </a:rPr>
                <a:t>Do</a:t>
              </a:r>
              <a:endParaRPr>
                <a:latin typeface="Calibri"/>
                <a:ea typeface="Calibri"/>
                <a:cs typeface="Calibri"/>
                <a:sym typeface="Calibri"/>
              </a:endParaRPr>
            </a:p>
            <a:p>
              <a:pPr indent="-63500" lvl="1" marL="57150" marR="0" rtl="0" algn="l">
                <a:lnSpc>
                  <a:spcPct val="90000"/>
                </a:lnSpc>
                <a:spcBef>
                  <a:spcPts val="560"/>
                </a:spcBef>
                <a:spcAft>
                  <a:spcPts val="0"/>
                </a:spcAft>
                <a:buClr>
                  <a:schemeClr val="lt1"/>
                </a:buClr>
                <a:buSzPts val="1000"/>
                <a:buFont typeface="Calibri"/>
                <a:buChar char="•"/>
              </a:pPr>
              <a:r>
                <a:rPr i="0" lang="en-GB" sz="1000" u="none" cap="none" strike="noStrike">
                  <a:solidFill>
                    <a:schemeClr val="lt1"/>
                  </a:solidFill>
                  <a:latin typeface="Calibri"/>
                  <a:ea typeface="Calibri"/>
                  <a:cs typeface="Calibri"/>
                  <a:sym typeface="Calibri"/>
                </a:rPr>
                <a:t>Class / subject teacher responsible for delivering the plan</a:t>
              </a:r>
              <a:endParaRPr>
                <a:latin typeface="Calibri"/>
                <a:ea typeface="Calibri"/>
                <a:cs typeface="Calibri"/>
                <a:sym typeface="Calibri"/>
              </a:endParaRPr>
            </a:p>
            <a:p>
              <a:pPr indent="-63500" lvl="1" marL="57150" marR="0" rtl="0" algn="l">
                <a:lnSpc>
                  <a:spcPct val="90000"/>
                </a:lnSpc>
                <a:spcBef>
                  <a:spcPts val="150"/>
                </a:spcBef>
                <a:spcAft>
                  <a:spcPts val="0"/>
                </a:spcAft>
                <a:buClr>
                  <a:schemeClr val="lt1"/>
                </a:buClr>
                <a:buSzPts val="1000"/>
                <a:buFont typeface="Calibri"/>
                <a:buChar char="•"/>
              </a:pPr>
              <a:r>
                <a:rPr i="0" lang="en-GB" sz="1000" u="none" cap="none" strike="noStrike">
                  <a:solidFill>
                    <a:schemeClr val="lt1"/>
                  </a:solidFill>
                  <a:latin typeface="Calibri"/>
                  <a:ea typeface="Calibri"/>
                  <a:cs typeface="Calibri"/>
                  <a:sym typeface="Calibri"/>
                </a:rPr>
                <a:t>SENCO responsible for supporting and reviewing</a:t>
              </a:r>
              <a:endParaRPr>
                <a:latin typeface="Calibri"/>
                <a:ea typeface="Calibri"/>
                <a:cs typeface="Calibri"/>
                <a:sym typeface="Calibri"/>
              </a:endParaRPr>
            </a:p>
          </p:txBody>
        </p:sp>
        <p:sp>
          <p:nvSpPr>
            <p:cNvPr id="298" name="Google Shape;298;g34e74833aa5_0_220"/>
            <p:cNvSpPr/>
            <p:nvPr/>
          </p:nvSpPr>
          <p:spPr>
            <a:xfrm>
              <a:off x="2176801" y="1378338"/>
              <a:ext cx="2552100" cy="1275900"/>
            </a:xfrm>
            <a:prstGeom prst="roundRect">
              <a:avLst>
                <a:gd fmla="val 16667" name="adj"/>
              </a:avLst>
            </a:prstGeom>
            <a:gradFill>
              <a:gsLst>
                <a:gs pos="0">
                  <a:srgbClr val="47A9DE"/>
                </a:gs>
                <a:gs pos="50000">
                  <a:srgbClr val="00A2DF"/>
                </a:gs>
                <a:gs pos="100000">
                  <a:srgbClr val="0093CC"/>
                </a:gs>
              </a:gsLst>
              <a:lin ang="5400012" scaled="0"/>
            </a:gradFill>
            <a:ln>
              <a:noFill/>
            </a:ln>
            <a:effectLst>
              <a:outerShdw blurRad="2857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299" name="Google Shape;299;g34e74833aa5_0_220"/>
            <p:cNvSpPr txBox="1"/>
            <p:nvPr/>
          </p:nvSpPr>
          <p:spPr>
            <a:xfrm>
              <a:off x="2239090" y="1440627"/>
              <a:ext cx="2427300" cy="1151400"/>
            </a:xfrm>
            <a:prstGeom prst="rect">
              <a:avLst/>
            </a:prstGeom>
            <a:noFill/>
            <a:ln>
              <a:noFill/>
            </a:ln>
            <a:effectLst>
              <a:outerShdw blurRad="285750" rotWithShape="0" algn="bl" dir="5400000" dist="19050">
                <a:srgbClr val="000000">
                  <a:alpha val="50000"/>
                </a:srgbClr>
              </a:outerShdw>
            </a:effectLst>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Arial"/>
                <a:buNone/>
              </a:pPr>
              <a:r>
                <a:rPr lang="en-GB" sz="1600">
                  <a:solidFill>
                    <a:schemeClr val="lt1"/>
                  </a:solidFill>
                  <a:latin typeface="Calibri"/>
                  <a:ea typeface="Calibri"/>
                  <a:cs typeface="Calibri"/>
                  <a:sym typeface="Calibri"/>
                </a:rPr>
                <a:t>Review</a:t>
              </a:r>
              <a:endParaRPr>
                <a:latin typeface="Calibri"/>
                <a:ea typeface="Calibri"/>
                <a:cs typeface="Calibri"/>
                <a:sym typeface="Calibri"/>
              </a:endParaRPr>
            </a:p>
            <a:p>
              <a:pPr indent="-63500" lvl="1" marL="57150" marR="0" rtl="0" algn="l">
                <a:lnSpc>
                  <a:spcPct val="90000"/>
                </a:lnSpc>
                <a:spcBef>
                  <a:spcPts val="560"/>
                </a:spcBef>
                <a:spcAft>
                  <a:spcPts val="0"/>
                </a:spcAft>
                <a:buClr>
                  <a:schemeClr val="lt1"/>
                </a:buClr>
                <a:buSzPts val="1000"/>
                <a:buFont typeface="Calibri"/>
                <a:buChar char="•"/>
              </a:pPr>
              <a:r>
                <a:rPr i="0" lang="en-GB" sz="1000" u="none" cap="none" strike="noStrike">
                  <a:solidFill>
                    <a:schemeClr val="lt1"/>
                  </a:solidFill>
                  <a:latin typeface="Calibri"/>
                  <a:ea typeface="Calibri"/>
                  <a:cs typeface="Calibri"/>
                  <a:sym typeface="Calibri"/>
                </a:rPr>
                <a:t>Regular review of plan, against outcomes (termly) with CYP / parents</a:t>
              </a:r>
              <a:endParaRPr>
                <a:latin typeface="Calibri"/>
                <a:ea typeface="Calibri"/>
                <a:cs typeface="Calibri"/>
                <a:sym typeface="Calibri"/>
              </a:endParaRPr>
            </a:p>
            <a:p>
              <a:pPr indent="-63500" lvl="1" marL="57150" marR="0" rtl="0" algn="l">
                <a:lnSpc>
                  <a:spcPct val="90000"/>
                </a:lnSpc>
                <a:spcBef>
                  <a:spcPts val="150"/>
                </a:spcBef>
                <a:spcAft>
                  <a:spcPts val="0"/>
                </a:spcAft>
                <a:buClr>
                  <a:schemeClr val="lt1"/>
                </a:buClr>
                <a:buSzPts val="1000"/>
                <a:buFont typeface="Calibri"/>
                <a:buChar char="•"/>
              </a:pPr>
              <a:r>
                <a:rPr i="0" lang="en-GB" sz="1000" u="none" cap="none" strike="noStrike">
                  <a:solidFill>
                    <a:schemeClr val="lt1"/>
                  </a:solidFill>
                  <a:latin typeface="Calibri"/>
                  <a:ea typeface="Calibri"/>
                  <a:cs typeface="Calibri"/>
                  <a:sym typeface="Calibri"/>
                </a:rPr>
                <a:t>Adjust plan as needed in consultation with CYP / parents</a:t>
              </a:r>
              <a:endParaRPr>
                <a:latin typeface="Calibri"/>
                <a:ea typeface="Calibri"/>
                <a:cs typeface="Calibri"/>
                <a:sym typeface="Calibri"/>
              </a:endParaRPr>
            </a:p>
            <a:p>
              <a:pPr indent="0" lvl="1" marL="57150" marR="0" rtl="0" algn="l">
                <a:lnSpc>
                  <a:spcPct val="90000"/>
                </a:lnSpc>
                <a:spcBef>
                  <a:spcPts val="150"/>
                </a:spcBef>
                <a:spcAft>
                  <a:spcPts val="0"/>
                </a:spcAft>
                <a:buClr>
                  <a:schemeClr val="dk1"/>
                </a:buClr>
                <a:buSzPts val="1000"/>
                <a:buFont typeface="Arial"/>
                <a:buNone/>
              </a:pPr>
              <a:r>
                <a:t/>
              </a:r>
              <a:endParaRPr i="0" sz="1000" u="none" cap="none" strike="noStrike">
                <a:solidFill>
                  <a:schemeClr val="lt1"/>
                </a:solidFill>
                <a:latin typeface="Calibri"/>
                <a:ea typeface="Calibri"/>
                <a:cs typeface="Calibri"/>
                <a:sym typeface="Calibri"/>
              </a:endParaRPr>
            </a:p>
          </p:txBody>
        </p:sp>
      </p:grpSp>
      <p:pic>
        <p:nvPicPr>
          <p:cNvPr id="300" name="Google Shape;300;g34e74833aa5_0_220"/>
          <p:cNvPicPr preferRelativeResize="0"/>
          <p:nvPr/>
        </p:nvPicPr>
        <p:blipFill rotWithShape="1">
          <a:blip r:embed="rId3">
            <a:alphaModFix/>
          </a:blip>
          <a:srcRect b="0" l="0" r="0" t="0"/>
          <a:stretch/>
        </p:blipFill>
        <p:spPr>
          <a:xfrm>
            <a:off x="143950" y="0"/>
            <a:ext cx="1647576" cy="827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g34e74833aa5_0_237"/>
          <p:cNvSpPr txBox="1"/>
          <p:nvPr/>
        </p:nvSpPr>
        <p:spPr>
          <a:xfrm>
            <a:off x="9570329" y="6560232"/>
            <a:ext cx="2085300" cy="215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800">
                <a:solidFill>
                  <a:schemeClr val="dk1"/>
                </a:solidFill>
              </a:rPr>
              <a:t>© 2024-2026</a:t>
            </a:r>
            <a:r>
              <a:rPr lang="en-GB" sz="800">
                <a:solidFill>
                  <a:schemeClr val="dk1"/>
                </a:solidFill>
                <a:latin typeface="Arial"/>
                <a:ea typeface="Arial"/>
                <a:cs typeface="Arial"/>
                <a:sym typeface="Arial"/>
              </a:rPr>
              <a:t> SEN Parent Support Group</a:t>
            </a:r>
            <a:endParaRPr/>
          </a:p>
        </p:txBody>
      </p:sp>
      <p:sp>
        <p:nvSpPr>
          <p:cNvPr id="306" name="Google Shape;306;g34e74833aa5_0_237"/>
          <p:cNvSpPr/>
          <p:nvPr/>
        </p:nvSpPr>
        <p:spPr>
          <a:xfrm>
            <a:off x="2763747" y="90959"/>
            <a:ext cx="6664500" cy="492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lang="en-GB" sz="2600" cap="none">
                <a:solidFill>
                  <a:srgbClr val="15C2FF"/>
                </a:solidFill>
                <a:latin typeface="Arial"/>
                <a:ea typeface="Arial"/>
                <a:cs typeface="Arial"/>
                <a:sym typeface="Arial"/>
              </a:rPr>
              <a:t>SEN SUPPORT IN SCHOOLS - </a:t>
            </a:r>
            <a:r>
              <a:rPr b="1" lang="en-GB" sz="2600" cap="none">
                <a:solidFill>
                  <a:srgbClr val="15C2FF"/>
                </a:solidFill>
                <a:latin typeface="Arial"/>
                <a:ea typeface="Arial"/>
                <a:cs typeface="Arial"/>
                <a:sym typeface="Arial"/>
              </a:rPr>
              <a:t>ASSESS</a:t>
            </a:r>
            <a:endParaRPr/>
          </a:p>
        </p:txBody>
      </p:sp>
      <p:sp>
        <p:nvSpPr>
          <p:cNvPr id="307" name="Google Shape;307;g34e74833aa5_0_237"/>
          <p:cNvSpPr txBox="1"/>
          <p:nvPr/>
        </p:nvSpPr>
        <p:spPr>
          <a:xfrm>
            <a:off x="223631" y="882150"/>
            <a:ext cx="3821700" cy="5541300"/>
          </a:xfrm>
          <a:prstGeom prst="rect">
            <a:avLst/>
          </a:prstGeom>
          <a:solidFill>
            <a:schemeClr val="lt1"/>
          </a:solidFill>
          <a:ln cap="flat" cmpd="sng" w="19050">
            <a:solidFill>
              <a:schemeClr val="accent4"/>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GB" sz="2400" u="none" strike="noStrike">
                <a:solidFill>
                  <a:schemeClr val="dk1"/>
                </a:solidFill>
                <a:latin typeface="Calibri"/>
                <a:ea typeface="Calibri"/>
                <a:cs typeface="Calibri"/>
                <a:sym typeface="Calibri"/>
              </a:rPr>
              <a:t>SEND CODE OF PRACTICE 2015</a:t>
            </a:r>
            <a:endParaRPr>
              <a:latin typeface="Calibri"/>
              <a:ea typeface="Calibri"/>
              <a:cs typeface="Calibri"/>
              <a:sym typeface="Calibri"/>
            </a:endParaRPr>
          </a:p>
          <a:p>
            <a:pPr indent="0" lvl="0" marL="0" marR="0" rtl="0" algn="l">
              <a:spcBef>
                <a:spcPts val="0"/>
              </a:spcBef>
              <a:spcAft>
                <a:spcPts val="0"/>
              </a:spcAft>
              <a:buNone/>
            </a:pPr>
            <a:r>
              <a:t/>
            </a:r>
            <a:endParaRPr b="1" sz="1400">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800" u="none" strike="noStrike">
                <a:solidFill>
                  <a:srgbClr val="000000"/>
                </a:solidFill>
                <a:latin typeface="Calibri"/>
                <a:ea typeface="Calibri"/>
                <a:cs typeface="Calibri"/>
                <a:sym typeface="Calibri"/>
              </a:rPr>
              <a:t>Assess </a:t>
            </a:r>
            <a:endParaRPr i="0" sz="1800" u="none" strike="noStrike">
              <a:solidFill>
                <a:srgbClr val="000000"/>
              </a:solidFill>
              <a:latin typeface="Calibri"/>
              <a:ea typeface="Calibri"/>
              <a:cs typeface="Calibri"/>
              <a:sym typeface="Calibri"/>
            </a:endParaRPr>
          </a:p>
          <a:p>
            <a:pPr indent="0" lvl="0" marL="0" marR="0" rtl="0" algn="l">
              <a:spcBef>
                <a:spcPts val="0"/>
              </a:spcBef>
              <a:spcAft>
                <a:spcPts val="0"/>
              </a:spcAft>
              <a:buNone/>
            </a:pPr>
            <a:r>
              <a:t/>
            </a:r>
            <a:endParaRPr i="0" sz="1400" u="none" strike="noStrike">
              <a:solidFill>
                <a:srgbClr val="000000"/>
              </a:solidFill>
              <a:latin typeface="Calibri"/>
              <a:ea typeface="Calibri"/>
              <a:cs typeface="Calibri"/>
              <a:sym typeface="Calibri"/>
            </a:endParaRPr>
          </a:p>
          <a:p>
            <a:pPr indent="0" lvl="0" marL="0" marR="0" rtl="0" algn="just">
              <a:spcBef>
                <a:spcPts val="0"/>
              </a:spcBef>
              <a:spcAft>
                <a:spcPts val="0"/>
              </a:spcAft>
              <a:buNone/>
            </a:pPr>
            <a:r>
              <a:rPr i="0" lang="en-GB" sz="1000" u="none" strike="noStrike">
                <a:solidFill>
                  <a:srgbClr val="000000"/>
                </a:solidFill>
                <a:latin typeface="Calibri"/>
                <a:ea typeface="Calibri"/>
                <a:cs typeface="Calibri"/>
                <a:sym typeface="Calibri"/>
              </a:rPr>
              <a:t>6.45 In identifying a child as needing SEN support the class or subject teacher, working with the SENCO, should carry out a clear analysis of the pupil’s needs. This should draw on the teacher’s assessment and experience of the pupil, their previous progress and attainment, as well as information from the school’s core approach to pupil progress, attainment, and behaviour. It should also draw on other subject teachers’ assessments where relevant, the individual’s development in comparison to their peers and national data, the views and experience of parents, the pupil’s own views and, if relevant, advice from external support services. Schools should take seriously any concerns raised by a parent. These should be recorded and compared to the setting’s own assessment and information on how the pupil is developing. </a:t>
            </a:r>
            <a:endParaRPr>
              <a:latin typeface="Calibri"/>
              <a:ea typeface="Calibri"/>
              <a:cs typeface="Calibri"/>
              <a:sym typeface="Calibri"/>
            </a:endParaRPr>
          </a:p>
          <a:p>
            <a:pPr indent="0" lvl="0" marL="0" marR="0" rtl="0" algn="l">
              <a:spcBef>
                <a:spcPts val="0"/>
              </a:spcBef>
              <a:spcAft>
                <a:spcPts val="0"/>
              </a:spcAft>
              <a:buNone/>
            </a:pPr>
            <a:r>
              <a:t/>
            </a:r>
            <a:endParaRPr i="0" sz="1000" u="none" strike="noStrike">
              <a:solidFill>
                <a:srgbClr val="000000"/>
              </a:solidFill>
              <a:latin typeface="Calibri"/>
              <a:ea typeface="Calibri"/>
              <a:cs typeface="Calibri"/>
              <a:sym typeface="Calibri"/>
            </a:endParaRPr>
          </a:p>
          <a:p>
            <a:pPr indent="0" lvl="0" marL="0" marR="0" rtl="0" algn="just">
              <a:spcBef>
                <a:spcPts val="0"/>
              </a:spcBef>
              <a:spcAft>
                <a:spcPts val="0"/>
              </a:spcAft>
              <a:buNone/>
            </a:pPr>
            <a:r>
              <a:rPr i="0" lang="en-GB" sz="1000" u="none" strike="noStrike">
                <a:solidFill>
                  <a:srgbClr val="000000"/>
                </a:solidFill>
                <a:latin typeface="Calibri"/>
                <a:ea typeface="Calibri"/>
                <a:cs typeface="Calibri"/>
                <a:sym typeface="Calibri"/>
              </a:rPr>
              <a:t>6.46 This assessment should be reviewed regularly. This will help ensure that support and intervention are matched to need, barriers to learning are identified and overcome, and that a clear picture of the interventions put in place and their effect is developed. For some types of SEN, the way in which a pupil responds to an intervention can be the most reliable method of developing a more accurate picture of need. </a:t>
            </a:r>
            <a:endParaRPr>
              <a:latin typeface="Calibri"/>
              <a:ea typeface="Calibri"/>
              <a:cs typeface="Calibri"/>
              <a:sym typeface="Calibri"/>
            </a:endParaRPr>
          </a:p>
          <a:p>
            <a:pPr indent="0" lvl="0" marL="0" marR="0" rtl="0" algn="just">
              <a:spcBef>
                <a:spcPts val="0"/>
              </a:spcBef>
              <a:spcAft>
                <a:spcPts val="0"/>
              </a:spcAft>
              <a:buNone/>
            </a:pPr>
            <a:r>
              <a:t/>
            </a:r>
            <a:endParaRPr i="0" sz="1000" u="none" strike="noStrike">
              <a:solidFill>
                <a:srgbClr val="000000"/>
              </a:solidFill>
              <a:latin typeface="Calibri"/>
              <a:ea typeface="Calibri"/>
              <a:cs typeface="Calibri"/>
              <a:sym typeface="Calibri"/>
            </a:endParaRPr>
          </a:p>
          <a:p>
            <a:pPr indent="0" lvl="0" marL="0" marR="0" rtl="0" algn="just">
              <a:spcBef>
                <a:spcPts val="0"/>
              </a:spcBef>
              <a:spcAft>
                <a:spcPts val="0"/>
              </a:spcAft>
              <a:buNone/>
            </a:pPr>
            <a:r>
              <a:rPr i="0" lang="en-GB" sz="1000" u="none" strike="noStrike">
                <a:solidFill>
                  <a:srgbClr val="000000"/>
                </a:solidFill>
                <a:latin typeface="Calibri"/>
                <a:ea typeface="Calibri"/>
                <a:cs typeface="Calibri"/>
                <a:sym typeface="Calibri"/>
              </a:rPr>
              <a:t>6.47 In some cases, outside professionals from health or social services may already be involved with the child. These professionals should liaise with the school to help inform the assessments. Where professionals are not already working with school staff the SENCO should contact them if the parents agree. </a:t>
            </a:r>
            <a:endParaRPr>
              <a:latin typeface="Calibri"/>
              <a:ea typeface="Calibri"/>
              <a:cs typeface="Calibri"/>
              <a:sym typeface="Calibri"/>
            </a:endParaRPr>
          </a:p>
        </p:txBody>
      </p:sp>
      <p:pic>
        <p:nvPicPr>
          <p:cNvPr id="308" name="Google Shape;308;g34e74833aa5_0_237"/>
          <p:cNvPicPr preferRelativeResize="0"/>
          <p:nvPr/>
        </p:nvPicPr>
        <p:blipFill rotWithShape="1">
          <a:blip r:embed="rId3">
            <a:alphaModFix/>
          </a:blip>
          <a:srcRect b="0" l="0" r="0" t="0"/>
          <a:stretch/>
        </p:blipFill>
        <p:spPr>
          <a:xfrm>
            <a:off x="6091516" y="3597852"/>
            <a:ext cx="3993424" cy="2825600"/>
          </a:xfrm>
          <a:prstGeom prst="rect">
            <a:avLst/>
          </a:prstGeom>
          <a:noFill/>
          <a:ln>
            <a:noFill/>
          </a:ln>
          <a:effectLst>
            <a:outerShdw blurRad="285750" rotWithShape="0" algn="bl" dir="5400000" dist="19050">
              <a:srgbClr val="000000">
                <a:alpha val="50000"/>
              </a:srgbClr>
            </a:outerShdw>
          </a:effectLst>
        </p:spPr>
      </p:pic>
      <p:sp>
        <p:nvSpPr>
          <p:cNvPr id="309" name="Google Shape;309;g34e74833aa5_0_237"/>
          <p:cNvSpPr txBox="1"/>
          <p:nvPr/>
        </p:nvSpPr>
        <p:spPr>
          <a:xfrm>
            <a:off x="7275000" y="3597850"/>
            <a:ext cx="1829700" cy="908100"/>
          </a:xfrm>
          <a:prstGeom prst="rect">
            <a:avLst/>
          </a:prstGeom>
          <a:noFill/>
          <a:ln cap="flat" cmpd="sng" w="38100">
            <a:solidFill>
              <a:srgbClr val="FF0000"/>
            </a:solidFill>
            <a:prstDash val="dash"/>
            <a:round/>
            <a:headEnd len="sm" w="sm" type="none"/>
            <a:tailEnd len="sm" w="sm" type="none"/>
          </a:ln>
          <a:effectLst>
            <a:outerShdw blurRad="285750" rotWithShape="0" algn="bl" dir="5400000" dist="19050">
              <a:srgbClr val="000000">
                <a:alpha val="50000"/>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t/>
            </a:r>
            <a:endParaRPr sz="5300">
              <a:solidFill>
                <a:schemeClr val="dk1"/>
              </a:solidFill>
              <a:latin typeface="Arial"/>
              <a:ea typeface="Arial"/>
              <a:cs typeface="Arial"/>
              <a:sym typeface="Arial"/>
            </a:endParaRPr>
          </a:p>
        </p:txBody>
      </p:sp>
      <p:sp>
        <p:nvSpPr>
          <p:cNvPr id="310" name="Google Shape;310;g34e74833aa5_0_237"/>
          <p:cNvSpPr txBox="1"/>
          <p:nvPr/>
        </p:nvSpPr>
        <p:spPr>
          <a:xfrm>
            <a:off x="5030462" y="1013350"/>
            <a:ext cx="6470400" cy="1877700"/>
          </a:xfrm>
          <a:prstGeom prst="rect">
            <a:avLst/>
          </a:prstGeom>
          <a:solidFill>
            <a:srgbClr val="F2A982"/>
          </a:solidFill>
          <a:ln>
            <a:noFill/>
          </a:ln>
          <a:effectLst>
            <a:outerShdw blurRad="285750" rotWithShape="0" algn="bl" dir="5400000" dist="19050">
              <a:schemeClr val="accent4">
                <a:alpha val="50000"/>
              </a:scheme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chemeClr val="lt1"/>
                </a:solidFill>
                <a:latin typeface="Calibri"/>
                <a:ea typeface="Calibri"/>
                <a:cs typeface="Calibri"/>
                <a:sym typeface="Calibri"/>
              </a:rPr>
              <a:t>School's Approach</a:t>
            </a:r>
            <a:r>
              <a:rPr lang="en-GB" sz="1800">
                <a:solidFill>
                  <a:schemeClr val="lt1"/>
                </a:solidFill>
                <a:latin typeface="Calibri"/>
                <a:ea typeface="Calibri"/>
                <a:cs typeface="Calibri"/>
                <a:sym typeface="Calibri"/>
              </a:rPr>
              <a:t>: </a:t>
            </a:r>
            <a:endParaRPr>
              <a:solidFill>
                <a:schemeClr val="lt1"/>
              </a:solidFill>
              <a:latin typeface="Calibri"/>
              <a:ea typeface="Calibri"/>
              <a:cs typeface="Calibri"/>
              <a:sym typeface="Calibri"/>
            </a:endParaRPr>
          </a:p>
          <a:p>
            <a:pPr indent="0" lvl="0" marL="0" marR="0" rtl="0" algn="l">
              <a:spcBef>
                <a:spcPts val="0"/>
              </a:spcBef>
              <a:spcAft>
                <a:spcPts val="0"/>
              </a:spcAft>
              <a:buNone/>
            </a:pPr>
            <a:r>
              <a:rPr lang="en-GB" sz="1400">
                <a:solidFill>
                  <a:schemeClr val="lt1"/>
                </a:solidFill>
                <a:latin typeface="Calibri"/>
                <a:ea typeface="Calibri"/>
                <a:cs typeface="Calibri"/>
                <a:sym typeface="Calibri"/>
              </a:rPr>
              <a:t>Teachers, in collaboration with the SENCO, gather information about the child’s needs through observations, assessments, and input from parents, specialists, or external agencies (e.g., educational psychologists) under the 4 areas of need:</a:t>
            </a:r>
            <a:endParaRPr>
              <a:solidFill>
                <a:schemeClr val="lt1"/>
              </a:solidFill>
              <a:latin typeface="Calibri"/>
              <a:ea typeface="Calibri"/>
              <a:cs typeface="Calibri"/>
              <a:sym typeface="Calibri"/>
            </a:endParaRPr>
          </a:p>
          <a:p>
            <a:pPr indent="-285750" lvl="0" marL="285750" marR="0" rtl="0" algn="l">
              <a:spcBef>
                <a:spcPts val="0"/>
              </a:spcBef>
              <a:spcAft>
                <a:spcPts val="0"/>
              </a:spcAft>
              <a:buClr>
                <a:schemeClr val="lt1"/>
              </a:buClr>
              <a:buSzPts val="1400"/>
              <a:buFont typeface="Calibri"/>
              <a:buChar char="•"/>
            </a:pPr>
            <a:r>
              <a:rPr lang="en-GB" sz="1400">
                <a:solidFill>
                  <a:schemeClr val="lt1"/>
                </a:solidFill>
                <a:latin typeface="Calibri"/>
                <a:ea typeface="Calibri"/>
                <a:cs typeface="Calibri"/>
                <a:sym typeface="Calibri"/>
              </a:rPr>
              <a:t>Cognition and learning</a:t>
            </a:r>
            <a:endParaRPr>
              <a:solidFill>
                <a:schemeClr val="lt1"/>
              </a:solidFill>
              <a:latin typeface="Calibri"/>
              <a:ea typeface="Calibri"/>
              <a:cs typeface="Calibri"/>
              <a:sym typeface="Calibri"/>
            </a:endParaRPr>
          </a:p>
          <a:p>
            <a:pPr indent="-285750" lvl="0" marL="285750" marR="0" rtl="0" algn="l">
              <a:spcBef>
                <a:spcPts val="0"/>
              </a:spcBef>
              <a:spcAft>
                <a:spcPts val="0"/>
              </a:spcAft>
              <a:buClr>
                <a:schemeClr val="lt1"/>
              </a:buClr>
              <a:buSzPts val="1400"/>
              <a:buFont typeface="Calibri"/>
              <a:buChar char="•"/>
            </a:pPr>
            <a:r>
              <a:rPr lang="en-GB" sz="1400">
                <a:solidFill>
                  <a:schemeClr val="lt1"/>
                </a:solidFill>
                <a:latin typeface="Calibri"/>
                <a:ea typeface="Calibri"/>
                <a:cs typeface="Calibri"/>
                <a:sym typeface="Calibri"/>
              </a:rPr>
              <a:t>Communication and interaction</a:t>
            </a:r>
            <a:endParaRPr>
              <a:solidFill>
                <a:schemeClr val="lt1"/>
              </a:solidFill>
              <a:latin typeface="Calibri"/>
              <a:ea typeface="Calibri"/>
              <a:cs typeface="Calibri"/>
              <a:sym typeface="Calibri"/>
            </a:endParaRPr>
          </a:p>
          <a:p>
            <a:pPr indent="-285750" lvl="0" marL="285750" marR="0" rtl="0" algn="l">
              <a:spcBef>
                <a:spcPts val="0"/>
              </a:spcBef>
              <a:spcAft>
                <a:spcPts val="0"/>
              </a:spcAft>
              <a:buClr>
                <a:schemeClr val="lt1"/>
              </a:buClr>
              <a:buSzPts val="1400"/>
              <a:buFont typeface="Calibri"/>
              <a:buChar char="•"/>
            </a:pPr>
            <a:r>
              <a:rPr lang="en-GB" sz="1400">
                <a:solidFill>
                  <a:schemeClr val="lt1"/>
                </a:solidFill>
                <a:latin typeface="Calibri"/>
                <a:ea typeface="Calibri"/>
                <a:cs typeface="Calibri"/>
                <a:sym typeface="Calibri"/>
              </a:rPr>
              <a:t>Sensory and / or physical </a:t>
            </a:r>
            <a:endParaRPr>
              <a:solidFill>
                <a:schemeClr val="lt1"/>
              </a:solidFill>
              <a:latin typeface="Calibri"/>
              <a:ea typeface="Calibri"/>
              <a:cs typeface="Calibri"/>
              <a:sym typeface="Calibri"/>
            </a:endParaRPr>
          </a:p>
          <a:p>
            <a:pPr indent="-285750" lvl="0" marL="285750" marR="0" rtl="0" algn="l">
              <a:spcBef>
                <a:spcPts val="0"/>
              </a:spcBef>
              <a:spcAft>
                <a:spcPts val="0"/>
              </a:spcAft>
              <a:buClr>
                <a:schemeClr val="lt1"/>
              </a:buClr>
              <a:buSzPts val="1400"/>
              <a:buFont typeface="Calibri"/>
              <a:buChar char="•"/>
            </a:pPr>
            <a:r>
              <a:rPr lang="en-GB" sz="1400">
                <a:solidFill>
                  <a:schemeClr val="lt1"/>
                </a:solidFill>
                <a:latin typeface="Calibri"/>
                <a:ea typeface="Calibri"/>
                <a:cs typeface="Calibri"/>
                <a:sym typeface="Calibri"/>
              </a:rPr>
              <a:t>Social, emotional and mental health (SEMH)</a:t>
            </a:r>
            <a:endParaRPr>
              <a:solidFill>
                <a:schemeClr val="lt1"/>
              </a:solidFill>
              <a:latin typeface="Calibri"/>
              <a:ea typeface="Calibri"/>
              <a:cs typeface="Calibri"/>
              <a:sym typeface="Calibri"/>
            </a:endParaRPr>
          </a:p>
        </p:txBody>
      </p:sp>
      <p:pic>
        <p:nvPicPr>
          <p:cNvPr id="311" name="Google Shape;311;g34e74833aa5_0_237"/>
          <p:cNvPicPr preferRelativeResize="0"/>
          <p:nvPr/>
        </p:nvPicPr>
        <p:blipFill rotWithShape="1">
          <a:blip r:embed="rId4">
            <a:alphaModFix/>
          </a:blip>
          <a:srcRect b="0" l="0" r="0" t="0"/>
          <a:stretch/>
        </p:blipFill>
        <p:spPr>
          <a:xfrm>
            <a:off x="143950" y="0"/>
            <a:ext cx="1647576" cy="827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g34e74833aa5_0_248"/>
          <p:cNvSpPr txBox="1"/>
          <p:nvPr/>
        </p:nvSpPr>
        <p:spPr>
          <a:xfrm>
            <a:off x="9570329" y="6580807"/>
            <a:ext cx="2085300" cy="215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800">
                <a:solidFill>
                  <a:schemeClr val="dk1"/>
                </a:solidFill>
              </a:rPr>
              <a:t>© 2024-2026</a:t>
            </a:r>
            <a:r>
              <a:rPr lang="en-GB" sz="800">
                <a:solidFill>
                  <a:schemeClr val="dk1"/>
                </a:solidFill>
                <a:latin typeface="Arial"/>
                <a:ea typeface="Arial"/>
                <a:cs typeface="Arial"/>
                <a:sym typeface="Arial"/>
              </a:rPr>
              <a:t> SEN Parent Support Group</a:t>
            </a:r>
            <a:endParaRPr/>
          </a:p>
        </p:txBody>
      </p:sp>
      <p:sp>
        <p:nvSpPr>
          <p:cNvPr id="317" name="Google Shape;317;g34e74833aa5_0_248"/>
          <p:cNvSpPr/>
          <p:nvPr/>
        </p:nvSpPr>
        <p:spPr>
          <a:xfrm>
            <a:off x="2763747" y="90959"/>
            <a:ext cx="6664500" cy="492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lang="en-GB" sz="2600" cap="none">
                <a:solidFill>
                  <a:srgbClr val="15C2FF"/>
                </a:solidFill>
                <a:latin typeface="Arial"/>
                <a:ea typeface="Arial"/>
                <a:cs typeface="Arial"/>
                <a:sym typeface="Arial"/>
              </a:rPr>
              <a:t>SEN SUPPORT IN SCHOOLS - </a:t>
            </a:r>
            <a:r>
              <a:rPr b="1" lang="en-GB" sz="2600" cap="none">
                <a:solidFill>
                  <a:srgbClr val="15C2FF"/>
                </a:solidFill>
                <a:latin typeface="Arial"/>
                <a:ea typeface="Arial"/>
                <a:cs typeface="Arial"/>
                <a:sym typeface="Arial"/>
              </a:rPr>
              <a:t>PLAN</a:t>
            </a:r>
            <a:endParaRPr/>
          </a:p>
        </p:txBody>
      </p:sp>
      <p:sp>
        <p:nvSpPr>
          <p:cNvPr id="318" name="Google Shape;318;g34e74833aa5_0_248"/>
          <p:cNvSpPr txBox="1"/>
          <p:nvPr/>
        </p:nvSpPr>
        <p:spPr>
          <a:xfrm>
            <a:off x="223631" y="882150"/>
            <a:ext cx="3821700" cy="5141100"/>
          </a:xfrm>
          <a:prstGeom prst="rect">
            <a:avLst/>
          </a:prstGeom>
          <a:solidFill>
            <a:schemeClr val="lt1"/>
          </a:solidFill>
          <a:ln cap="flat" cmpd="sng" w="19050">
            <a:solidFill>
              <a:schemeClr val="accent4"/>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GB" sz="2400" u="none" strike="noStrike">
                <a:solidFill>
                  <a:schemeClr val="dk1"/>
                </a:solidFill>
                <a:latin typeface="Calibri"/>
                <a:ea typeface="Calibri"/>
                <a:cs typeface="Calibri"/>
                <a:sym typeface="Calibri"/>
              </a:rPr>
              <a:t>SEND CODE OF PRACTICE 2015</a:t>
            </a:r>
            <a:endParaRPr>
              <a:latin typeface="Calibri"/>
              <a:ea typeface="Calibri"/>
              <a:cs typeface="Calibri"/>
              <a:sym typeface="Calibri"/>
            </a:endParaRPr>
          </a:p>
          <a:p>
            <a:pPr indent="0" lvl="0" marL="0" marR="0" rtl="0" algn="l">
              <a:spcBef>
                <a:spcPts val="0"/>
              </a:spcBef>
              <a:spcAft>
                <a:spcPts val="0"/>
              </a:spcAft>
              <a:buNone/>
            </a:pPr>
            <a:r>
              <a:t/>
            </a:r>
            <a:endParaRPr b="1" sz="1400">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800" u="none" strike="noStrike">
                <a:solidFill>
                  <a:srgbClr val="000000"/>
                </a:solidFill>
                <a:latin typeface="Calibri"/>
                <a:ea typeface="Calibri"/>
                <a:cs typeface="Calibri"/>
                <a:sym typeface="Calibri"/>
              </a:rPr>
              <a:t>Plan </a:t>
            </a:r>
            <a:endParaRPr i="0" sz="1800" u="none" strike="noStrike">
              <a:solidFill>
                <a:srgbClr val="000000"/>
              </a:solidFill>
              <a:latin typeface="Calibri"/>
              <a:ea typeface="Calibri"/>
              <a:cs typeface="Calibri"/>
              <a:sym typeface="Calibri"/>
            </a:endParaRPr>
          </a:p>
          <a:p>
            <a:pPr indent="0" lvl="0" marL="0" marR="0" rtl="0" algn="l">
              <a:spcBef>
                <a:spcPts val="0"/>
              </a:spcBef>
              <a:spcAft>
                <a:spcPts val="0"/>
              </a:spcAft>
              <a:buNone/>
            </a:pPr>
            <a:r>
              <a:t/>
            </a:r>
            <a:endParaRPr i="0" sz="1800" u="none" strike="noStrike">
              <a:solidFill>
                <a:srgbClr val="000000"/>
              </a:solidFill>
              <a:latin typeface="Calibri"/>
              <a:ea typeface="Calibri"/>
              <a:cs typeface="Calibri"/>
              <a:sym typeface="Calibri"/>
            </a:endParaRPr>
          </a:p>
          <a:p>
            <a:pPr indent="0" lvl="0" marL="0" marR="0" rtl="0" algn="just">
              <a:spcBef>
                <a:spcPts val="0"/>
              </a:spcBef>
              <a:spcAft>
                <a:spcPts val="0"/>
              </a:spcAft>
              <a:buNone/>
            </a:pPr>
            <a:r>
              <a:rPr i="0" lang="en-GB" sz="1000" u="none" strike="noStrike">
                <a:solidFill>
                  <a:srgbClr val="000000"/>
                </a:solidFill>
                <a:latin typeface="Calibri"/>
                <a:ea typeface="Calibri"/>
                <a:cs typeface="Calibri"/>
                <a:sym typeface="Calibri"/>
              </a:rPr>
              <a:t>6.48 Where it is decided to provide a pupil with SEN support, the parents </a:t>
            </a:r>
            <a:r>
              <a:rPr b="1" i="0" lang="en-GB" sz="1000" u="none" strike="noStrike">
                <a:solidFill>
                  <a:srgbClr val="000000"/>
                </a:solidFill>
                <a:latin typeface="Calibri"/>
                <a:ea typeface="Calibri"/>
                <a:cs typeface="Calibri"/>
                <a:sym typeface="Calibri"/>
              </a:rPr>
              <a:t>must </a:t>
            </a:r>
            <a:r>
              <a:rPr i="0" lang="en-GB" sz="1000" u="none" strike="noStrike">
                <a:solidFill>
                  <a:srgbClr val="000000"/>
                </a:solidFill>
                <a:latin typeface="Calibri"/>
                <a:ea typeface="Calibri"/>
                <a:cs typeface="Calibri"/>
                <a:sym typeface="Calibri"/>
              </a:rPr>
              <a:t>be formally notified, although parents should have already been involved in forming the assessment of needs as outlined above. The teacher and the SENCO should agree in consultation with the parent and the pupil the adjustments, interventions and support to be put in place, as well as the expected impact on progress, development or behaviour, along with a clear date for review. </a:t>
            </a:r>
            <a:endParaRPr>
              <a:latin typeface="Calibri"/>
              <a:ea typeface="Calibri"/>
              <a:cs typeface="Calibri"/>
              <a:sym typeface="Calibri"/>
            </a:endParaRPr>
          </a:p>
          <a:p>
            <a:pPr indent="0" lvl="0" marL="0" marR="0" rtl="0" algn="just">
              <a:spcBef>
                <a:spcPts val="0"/>
              </a:spcBef>
              <a:spcAft>
                <a:spcPts val="0"/>
              </a:spcAft>
              <a:buNone/>
            </a:pPr>
            <a:r>
              <a:t/>
            </a:r>
            <a:endParaRPr i="0" sz="1000" u="none" strike="noStrike">
              <a:solidFill>
                <a:srgbClr val="000000"/>
              </a:solidFill>
              <a:latin typeface="Calibri"/>
              <a:ea typeface="Calibri"/>
              <a:cs typeface="Calibri"/>
              <a:sym typeface="Calibri"/>
            </a:endParaRPr>
          </a:p>
          <a:p>
            <a:pPr indent="0" lvl="0" marL="0" marR="0" rtl="0" algn="just">
              <a:spcBef>
                <a:spcPts val="0"/>
              </a:spcBef>
              <a:spcAft>
                <a:spcPts val="0"/>
              </a:spcAft>
              <a:buNone/>
            </a:pPr>
            <a:r>
              <a:rPr i="0" lang="en-GB" sz="1000" u="none" strike="noStrike">
                <a:solidFill>
                  <a:srgbClr val="000000"/>
                </a:solidFill>
                <a:latin typeface="Calibri"/>
                <a:ea typeface="Calibri"/>
                <a:cs typeface="Calibri"/>
                <a:sym typeface="Calibri"/>
              </a:rPr>
              <a:t>6.49 All teachers and support staff who work with the pupil should be made aware of their needs, the outcomes sought, the support provided and any teaching strategies or approaches that are required. This should also be recorded on the school’s information system. </a:t>
            </a:r>
            <a:endParaRPr>
              <a:latin typeface="Calibri"/>
              <a:ea typeface="Calibri"/>
              <a:cs typeface="Calibri"/>
              <a:sym typeface="Calibri"/>
            </a:endParaRPr>
          </a:p>
          <a:p>
            <a:pPr indent="0" lvl="0" marL="0" marR="0" rtl="0" algn="just">
              <a:spcBef>
                <a:spcPts val="0"/>
              </a:spcBef>
              <a:spcAft>
                <a:spcPts val="0"/>
              </a:spcAft>
              <a:buNone/>
            </a:pPr>
            <a:r>
              <a:t/>
            </a:r>
            <a:endParaRPr i="0" sz="1000" u="none" strike="noStrike">
              <a:solidFill>
                <a:srgbClr val="000000"/>
              </a:solidFill>
              <a:latin typeface="Calibri"/>
              <a:ea typeface="Calibri"/>
              <a:cs typeface="Calibri"/>
              <a:sym typeface="Calibri"/>
            </a:endParaRPr>
          </a:p>
          <a:p>
            <a:pPr indent="0" lvl="0" marL="0" marR="0" rtl="0" algn="just">
              <a:spcBef>
                <a:spcPts val="0"/>
              </a:spcBef>
              <a:spcAft>
                <a:spcPts val="0"/>
              </a:spcAft>
              <a:buNone/>
            </a:pPr>
            <a:r>
              <a:rPr i="0" lang="en-GB" sz="1000" u="none" strike="noStrike">
                <a:solidFill>
                  <a:srgbClr val="000000"/>
                </a:solidFill>
                <a:latin typeface="Calibri"/>
                <a:ea typeface="Calibri"/>
                <a:cs typeface="Calibri"/>
                <a:sym typeface="Calibri"/>
              </a:rPr>
              <a:t>6.50 The support and intervention provided should be selected to meet the outcomes identified for the pupil, based on reliable evidence of effectiveness, and should be provided by staff with sufficient skills and knowledge. </a:t>
            </a:r>
            <a:endParaRPr>
              <a:latin typeface="Calibri"/>
              <a:ea typeface="Calibri"/>
              <a:cs typeface="Calibri"/>
              <a:sym typeface="Calibri"/>
            </a:endParaRPr>
          </a:p>
          <a:p>
            <a:pPr indent="0" lvl="0" marL="0" marR="0" rtl="0" algn="just">
              <a:spcBef>
                <a:spcPts val="0"/>
              </a:spcBef>
              <a:spcAft>
                <a:spcPts val="0"/>
              </a:spcAft>
              <a:buNone/>
            </a:pPr>
            <a:r>
              <a:t/>
            </a:r>
            <a:endParaRPr i="0" sz="1000" u="none" strike="noStrike">
              <a:solidFill>
                <a:srgbClr val="000000"/>
              </a:solidFill>
              <a:latin typeface="Calibri"/>
              <a:ea typeface="Calibri"/>
              <a:cs typeface="Calibri"/>
              <a:sym typeface="Calibri"/>
            </a:endParaRPr>
          </a:p>
          <a:p>
            <a:pPr indent="0" lvl="0" marL="0" marR="0" rtl="0" algn="just">
              <a:spcBef>
                <a:spcPts val="0"/>
              </a:spcBef>
              <a:spcAft>
                <a:spcPts val="0"/>
              </a:spcAft>
              <a:buNone/>
            </a:pPr>
            <a:r>
              <a:rPr i="0" lang="en-GB" sz="1000" u="none" strike="noStrike">
                <a:solidFill>
                  <a:srgbClr val="000000"/>
                </a:solidFill>
                <a:latin typeface="Calibri"/>
                <a:ea typeface="Calibri"/>
                <a:cs typeface="Calibri"/>
                <a:sym typeface="Calibri"/>
              </a:rPr>
              <a:t>6.51 Parents should be fully aware of the planned support and interventions and, where appropriate, plans should seek parental involvement to reinforce or contribute to progress at home. The information set out in 6.39 should be readily available to and discussed with the pupil’s parents. </a:t>
            </a:r>
            <a:endParaRPr>
              <a:latin typeface="Calibri"/>
              <a:ea typeface="Calibri"/>
              <a:cs typeface="Calibri"/>
              <a:sym typeface="Calibri"/>
            </a:endParaRPr>
          </a:p>
        </p:txBody>
      </p:sp>
      <p:sp>
        <p:nvSpPr>
          <p:cNvPr id="319" name="Google Shape;319;g34e74833aa5_0_248"/>
          <p:cNvSpPr txBox="1"/>
          <p:nvPr/>
        </p:nvSpPr>
        <p:spPr>
          <a:xfrm>
            <a:off x="5069837" y="954157"/>
            <a:ext cx="6470400" cy="1446900"/>
          </a:xfrm>
          <a:prstGeom prst="rect">
            <a:avLst/>
          </a:prstGeom>
          <a:solidFill>
            <a:srgbClr val="F2A982"/>
          </a:solidFill>
          <a:ln>
            <a:noFill/>
          </a:ln>
          <a:effectLst>
            <a:outerShdw blurRad="285750" rotWithShape="0" algn="bl" dir="5400000" dist="19050">
              <a:schemeClr val="accent4">
                <a:alpha val="50000"/>
              </a:scheme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chemeClr val="lt1"/>
                </a:solidFill>
                <a:latin typeface="Calibri"/>
                <a:ea typeface="Calibri"/>
                <a:cs typeface="Calibri"/>
                <a:sym typeface="Calibri"/>
              </a:rPr>
              <a:t>School's Approach</a:t>
            </a:r>
            <a:r>
              <a:rPr lang="en-GB" sz="1800">
                <a:solidFill>
                  <a:schemeClr val="lt1"/>
                </a:solidFill>
                <a:latin typeface="Calibri"/>
                <a:ea typeface="Calibri"/>
                <a:cs typeface="Calibri"/>
                <a:sym typeface="Calibri"/>
              </a:rPr>
              <a:t>: </a:t>
            </a:r>
            <a:endParaRPr>
              <a:solidFill>
                <a:schemeClr val="lt1"/>
              </a:solidFill>
              <a:latin typeface="Calibri"/>
              <a:ea typeface="Calibri"/>
              <a:cs typeface="Calibri"/>
              <a:sym typeface="Calibri"/>
            </a:endParaRPr>
          </a:p>
          <a:p>
            <a:pPr indent="0" lvl="0" marL="0" marR="0" rtl="0" algn="l">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l">
              <a:spcBef>
                <a:spcPts val="0"/>
              </a:spcBef>
              <a:spcAft>
                <a:spcPts val="0"/>
              </a:spcAft>
              <a:buNone/>
            </a:pPr>
            <a:r>
              <a:rPr lang="en-GB" sz="1400">
                <a:solidFill>
                  <a:schemeClr val="lt1"/>
                </a:solidFill>
                <a:latin typeface="Calibri"/>
                <a:ea typeface="Calibri"/>
                <a:cs typeface="Calibri"/>
                <a:sym typeface="Calibri"/>
              </a:rPr>
              <a:t>Based on the assessment, a tailored support plan is developed (IEP). This should outline specific strategies, interventions, or accommodations (e.g., differentiated work, extra support, or classroom adjustments) designed to help the child progress. The plan must include clear outcomes and timescales for when progress will be reviewed.</a:t>
            </a:r>
            <a:endParaRPr>
              <a:solidFill>
                <a:schemeClr val="lt1"/>
              </a:solidFill>
              <a:latin typeface="Calibri"/>
              <a:ea typeface="Calibri"/>
              <a:cs typeface="Calibri"/>
              <a:sym typeface="Calibri"/>
            </a:endParaRPr>
          </a:p>
        </p:txBody>
      </p:sp>
      <p:pic>
        <p:nvPicPr>
          <p:cNvPr id="320" name="Google Shape;320;g34e74833aa5_0_248"/>
          <p:cNvPicPr preferRelativeResize="0"/>
          <p:nvPr/>
        </p:nvPicPr>
        <p:blipFill rotWithShape="1">
          <a:blip r:embed="rId3">
            <a:alphaModFix/>
          </a:blip>
          <a:srcRect b="0" l="0" r="0" t="0"/>
          <a:stretch/>
        </p:blipFill>
        <p:spPr>
          <a:xfrm>
            <a:off x="6091516" y="3597852"/>
            <a:ext cx="3993424" cy="2825600"/>
          </a:xfrm>
          <a:prstGeom prst="rect">
            <a:avLst/>
          </a:prstGeom>
          <a:noFill/>
          <a:ln>
            <a:noFill/>
          </a:ln>
          <a:effectLst>
            <a:outerShdw blurRad="285750" rotWithShape="0" algn="bl" dir="5400000" dist="19050">
              <a:srgbClr val="000000">
                <a:alpha val="50000"/>
              </a:srgbClr>
            </a:outerShdw>
          </a:effectLst>
        </p:spPr>
      </p:pic>
      <p:sp>
        <p:nvSpPr>
          <p:cNvPr id="321" name="Google Shape;321;g34e74833aa5_0_248"/>
          <p:cNvSpPr txBox="1"/>
          <p:nvPr/>
        </p:nvSpPr>
        <p:spPr>
          <a:xfrm>
            <a:off x="8211075" y="4484650"/>
            <a:ext cx="1829700" cy="908100"/>
          </a:xfrm>
          <a:prstGeom prst="rect">
            <a:avLst/>
          </a:prstGeom>
          <a:noFill/>
          <a:ln cap="flat" cmpd="sng" w="38100">
            <a:solidFill>
              <a:srgbClr val="FF0000"/>
            </a:solidFill>
            <a:prstDash val="dash"/>
            <a:round/>
            <a:headEnd len="sm" w="sm" type="none"/>
            <a:tailEnd len="sm" w="sm" type="none"/>
          </a:ln>
          <a:effectLst>
            <a:outerShdw blurRad="285750" rotWithShape="0" algn="bl" dir="5400000" dist="19050">
              <a:srgbClr val="000000">
                <a:alpha val="50000"/>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t/>
            </a:r>
            <a:endParaRPr sz="5300">
              <a:solidFill>
                <a:schemeClr val="dk1"/>
              </a:solidFill>
              <a:latin typeface="Arial"/>
              <a:ea typeface="Arial"/>
              <a:cs typeface="Arial"/>
              <a:sym typeface="Arial"/>
            </a:endParaRPr>
          </a:p>
        </p:txBody>
      </p:sp>
      <p:pic>
        <p:nvPicPr>
          <p:cNvPr id="322" name="Google Shape;322;g34e74833aa5_0_248"/>
          <p:cNvPicPr preferRelativeResize="0"/>
          <p:nvPr/>
        </p:nvPicPr>
        <p:blipFill rotWithShape="1">
          <a:blip r:embed="rId4">
            <a:alphaModFix/>
          </a:blip>
          <a:srcRect b="0" l="0" r="0" t="0"/>
          <a:stretch/>
        </p:blipFill>
        <p:spPr>
          <a:xfrm>
            <a:off x="143950" y="0"/>
            <a:ext cx="1647576" cy="827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g34e74833aa5_0_259"/>
          <p:cNvSpPr txBox="1"/>
          <p:nvPr/>
        </p:nvSpPr>
        <p:spPr>
          <a:xfrm>
            <a:off x="10189324" y="6549950"/>
            <a:ext cx="2350500" cy="215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800">
                <a:solidFill>
                  <a:schemeClr val="dk1"/>
                </a:solidFill>
              </a:rPr>
              <a:t>© 2024-2026</a:t>
            </a:r>
            <a:r>
              <a:rPr lang="en-GB" sz="800">
                <a:solidFill>
                  <a:schemeClr val="dk1"/>
                </a:solidFill>
                <a:latin typeface="Arial"/>
                <a:ea typeface="Arial"/>
                <a:cs typeface="Arial"/>
                <a:sym typeface="Arial"/>
              </a:rPr>
              <a:t> SEN Parent Support Group</a:t>
            </a:r>
            <a:endParaRPr/>
          </a:p>
        </p:txBody>
      </p:sp>
      <p:sp>
        <p:nvSpPr>
          <p:cNvPr id="328" name="Google Shape;328;g34e74833aa5_0_259"/>
          <p:cNvSpPr/>
          <p:nvPr/>
        </p:nvSpPr>
        <p:spPr>
          <a:xfrm>
            <a:off x="2763747" y="90959"/>
            <a:ext cx="6664500" cy="492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lang="en-GB" sz="2600" cap="none">
                <a:solidFill>
                  <a:srgbClr val="15C2FF"/>
                </a:solidFill>
                <a:latin typeface="Arial"/>
                <a:ea typeface="Arial"/>
                <a:cs typeface="Arial"/>
                <a:sym typeface="Arial"/>
              </a:rPr>
              <a:t>SEN SUPPORT IN SCHOOLS - </a:t>
            </a:r>
            <a:r>
              <a:rPr b="1" lang="en-GB" sz="2600" cap="none">
                <a:solidFill>
                  <a:srgbClr val="15C2FF"/>
                </a:solidFill>
                <a:latin typeface="Arial"/>
                <a:ea typeface="Arial"/>
                <a:cs typeface="Arial"/>
                <a:sym typeface="Arial"/>
              </a:rPr>
              <a:t>DO</a:t>
            </a:r>
            <a:endParaRPr/>
          </a:p>
        </p:txBody>
      </p:sp>
      <p:sp>
        <p:nvSpPr>
          <p:cNvPr id="329" name="Google Shape;329;g34e74833aa5_0_259"/>
          <p:cNvSpPr txBox="1"/>
          <p:nvPr/>
        </p:nvSpPr>
        <p:spPr>
          <a:xfrm>
            <a:off x="223631" y="882150"/>
            <a:ext cx="3821700" cy="5602800"/>
          </a:xfrm>
          <a:prstGeom prst="rect">
            <a:avLst/>
          </a:prstGeom>
          <a:solidFill>
            <a:schemeClr val="lt1"/>
          </a:solidFill>
          <a:ln cap="flat" cmpd="sng" w="19050">
            <a:solidFill>
              <a:schemeClr val="accent4"/>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GB" sz="2400" u="none" strike="noStrike">
                <a:solidFill>
                  <a:schemeClr val="dk1"/>
                </a:solidFill>
                <a:latin typeface="Calibri"/>
                <a:ea typeface="Calibri"/>
                <a:cs typeface="Calibri"/>
                <a:sym typeface="Calibri"/>
              </a:rPr>
              <a:t>SEND CODE OF PRACTICE 2015</a:t>
            </a:r>
            <a:endParaRPr>
              <a:latin typeface="Calibri"/>
              <a:ea typeface="Calibri"/>
              <a:cs typeface="Calibri"/>
              <a:sym typeface="Calibri"/>
            </a:endParaRPr>
          </a:p>
          <a:p>
            <a:pPr indent="0" lvl="0" marL="0" marR="0" rtl="0" algn="l">
              <a:spcBef>
                <a:spcPts val="0"/>
              </a:spcBef>
              <a:spcAft>
                <a:spcPts val="0"/>
              </a:spcAft>
              <a:buNone/>
            </a:pPr>
            <a:r>
              <a:t/>
            </a:r>
            <a:endParaRPr b="1" sz="1400">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800" u="none" strike="noStrike">
                <a:solidFill>
                  <a:srgbClr val="000000"/>
                </a:solidFill>
                <a:latin typeface="Calibri"/>
                <a:ea typeface="Calibri"/>
                <a:cs typeface="Calibri"/>
                <a:sym typeface="Calibri"/>
              </a:rPr>
              <a:t>Do </a:t>
            </a:r>
            <a:endParaRPr i="0" sz="1800" u="none" strike="noStrike">
              <a:solidFill>
                <a:srgbClr val="000000"/>
              </a:solidFill>
              <a:latin typeface="Calibri"/>
              <a:ea typeface="Calibri"/>
              <a:cs typeface="Calibri"/>
              <a:sym typeface="Calibri"/>
            </a:endParaRPr>
          </a:p>
          <a:p>
            <a:pPr indent="0" lvl="0" marL="0" marR="0" rtl="0" algn="l">
              <a:spcBef>
                <a:spcPts val="0"/>
              </a:spcBef>
              <a:spcAft>
                <a:spcPts val="0"/>
              </a:spcAft>
              <a:buNone/>
            </a:pPr>
            <a:r>
              <a:t/>
            </a:r>
            <a:endParaRPr i="0" sz="1800" u="none" strike="noStrike">
              <a:solidFill>
                <a:srgbClr val="000000"/>
              </a:solidFill>
              <a:latin typeface="Calibri"/>
              <a:ea typeface="Calibri"/>
              <a:cs typeface="Calibri"/>
              <a:sym typeface="Calibri"/>
            </a:endParaRPr>
          </a:p>
          <a:p>
            <a:pPr indent="0" lvl="0" marL="0" marR="0" rtl="0" algn="just">
              <a:spcBef>
                <a:spcPts val="0"/>
              </a:spcBef>
              <a:spcAft>
                <a:spcPts val="0"/>
              </a:spcAft>
              <a:buNone/>
            </a:pPr>
            <a:r>
              <a:rPr i="0" lang="en-GB" sz="1000" u="none" strike="noStrike">
                <a:solidFill>
                  <a:srgbClr val="000000"/>
                </a:solidFill>
                <a:latin typeface="Calibri"/>
                <a:ea typeface="Calibri"/>
                <a:cs typeface="Calibri"/>
                <a:sym typeface="Calibri"/>
              </a:rPr>
              <a:t>6.52 The class or subject teacher should remain responsible for working with the child on a daily basis. Where the interventions involve group or one-to-one teaching away from the main class or subject teacher, they should still retain responsibility for the pupil. They should work closely with any teaching assistants or specialist staff involved, to plan and assess the impact of support and interventions and how they can be linked to classroom teaching. The SENCO should support the class or subject teacher in the further assessment of the child’s particular strengths and weaknesses, in problem solving and advising on the effective implementation of support. </a:t>
            </a:r>
            <a:endParaRPr>
              <a:latin typeface="Calibri"/>
              <a:ea typeface="Calibri"/>
              <a:cs typeface="Calibri"/>
              <a:sym typeface="Calibri"/>
            </a:endParaRPr>
          </a:p>
          <a:p>
            <a:pPr indent="0" lvl="0" marL="0" marR="0" rtl="0" algn="just">
              <a:spcBef>
                <a:spcPts val="0"/>
              </a:spcBef>
              <a:spcAft>
                <a:spcPts val="0"/>
              </a:spcAft>
              <a:buNone/>
            </a:pPr>
            <a:r>
              <a:t/>
            </a:r>
            <a:endParaRPr sz="1000">
              <a:solidFill>
                <a:srgbClr val="000000"/>
              </a:solidFill>
              <a:latin typeface="Calibri"/>
              <a:ea typeface="Calibri"/>
              <a:cs typeface="Calibri"/>
              <a:sym typeface="Calibri"/>
            </a:endParaRPr>
          </a:p>
          <a:p>
            <a:pPr indent="0" lvl="0" marL="0" marR="0" rtl="0" algn="just">
              <a:spcBef>
                <a:spcPts val="0"/>
              </a:spcBef>
              <a:spcAft>
                <a:spcPts val="0"/>
              </a:spcAft>
              <a:buNone/>
            </a:pPr>
            <a:r>
              <a:t/>
            </a:r>
            <a:endParaRPr i="0" sz="1000" u="none" strike="noStrike">
              <a:solidFill>
                <a:srgbClr val="000000"/>
              </a:solidFill>
              <a:latin typeface="Calibri"/>
              <a:ea typeface="Calibri"/>
              <a:cs typeface="Calibri"/>
              <a:sym typeface="Calibri"/>
            </a:endParaRPr>
          </a:p>
          <a:p>
            <a:pPr indent="0" lvl="0" marL="0" marR="0" rtl="0" algn="just">
              <a:spcBef>
                <a:spcPts val="0"/>
              </a:spcBef>
              <a:spcAft>
                <a:spcPts val="0"/>
              </a:spcAft>
              <a:buNone/>
            </a:pPr>
            <a:r>
              <a:t/>
            </a:r>
            <a:endParaRPr sz="1000">
              <a:solidFill>
                <a:srgbClr val="000000"/>
              </a:solidFill>
              <a:latin typeface="Calibri"/>
              <a:ea typeface="Calibri"/>
              <a:cs typeface="Calibri"/>
              <a:sym typeface="Calibri"/>
            </a:endParaRPr>
          </a:p>
          <a:p>
            <a:pPr indent="0" lvl="0" marL="0" marR="0" rtl="0" algn="just">
              <a:spcBef>
                <a:spcPts val="0"/>
              </a:spcBef>
              <a:spcAft>
                <a:spcPts val="0"/>
              </a:spcAft>
              <a:buNone/>
            </a:pPr>
            <a:r>
              <a:t/>
            </a:r>
            <a:endParaRPr i="0" sz="1000" u="none" strike="noStrike">
              <a:solidFill>
                <a:srgbClr val="000000"/>
              </a:solidFill>
              <a:latin typeface="Calibri"/>
              <a:ea typeface="Calibri"/>
              <a:cs typeface="Calibri"/>
              <a:sym typeface="Calibri"/>
            </a:endParaRPr>
          </a:p>
          <a:p>
            <a:pPr indent="0" lvl="0" marL="0" marR="0" rtl="0" algn="just">
              <a:spcBef>
                <a:spcPts val="0"/>
              </a:spcBef>
              <a:spcAft>
                <a:spcPts val="0"/>
              </a:spcAft>
              <a:buNone/>
            </a:pPr>
            <a:r>
              <a:t/>
            </a:r>
            <a:endParaRPr sz="1000">
              <a:solidFill>
                <a:srgbClr val="000000"/>
              </a:solidFill>
              <a:latin typeface="Calibri"/>
              <a:ea typeface="Calibri"/>
              <a:cs typeface="Calibri"/>
              <a:sym typeface="Calibri"/>
            </a:endParaRPr>
          </a:p>
          <a:p>
            <a:pPr indent="0" lvl="0" marL="0" marR="0" rtl="0" algn="just">
              <a:spcBef>
                <a:spcPts val="0"/>
              </a:spcBef>
              <a:spcAft>
                <a:spcPts val="0"/>
              </a:spcAft>
              <a:buNone/>
            </a:pPr>
            <a:r>
              <a:t/>
            </a:r>
            <a:endParaRPr i="0" sz="1000" u="none" strike="noStrike">
              <a:solidFill>
                <a:srgbClr val="000000"/>
              </a:solidFill>
              <a:latin typeface="Calibri"/>
              <a:ea typeface="Calibri"/>
              <a:cs typeface="Calibri"/>
              <a:sym typeface="Calibri"/>
            </a:endParaRPr>
          </a:p>
          <a:p>
            <a:pPr indent="0" lvl="0" marL="0" marR="0" rtl="0" algn="just">
              <a:spcBef>
                <a:spcPts val="0"/>
              </a:spcBef>
              <a:spcAft>
                <a:spcPts val="0"/>
              </a:spcAft>
              <a:buNone/>
            </a:pPr>
            <a:r>
              <a:t/>
            </a:r>
            <a:endParaRPr sz="1000">
              <a:solidFill>
                <a:srgbClr val="000000"/>
              </a:solidFill>
              <a:latin typeface="Calibri"/>
              <a:ea typeface="Calibri"/>
              <a:cs typeface="Calibri"/>
              <a:sym typeface="Calibri"/>
            </a:endParaRPr>
          </a:p>
          <a:p>
            <a:pPr indent="0" lvl="0" marL="0" marR="0" rtl="0" algn="just">
              <a:spcBef>
                <a:spcPts val="0"/>
              </a:spcBef>
              <a:spcAft>
                <a:spcPts val="0"/>
              </a:spcAft>
              <a:buNone/>
            </a:pPr>
            <a:r>
              <a:t/>
            </a:r>
            <a:endParaRPr i="0" sz="1000" u="none" strike="noStrike">
              <a:solidFill>
                <a:srgbClr val="000000"/>
              </a:solidFill>
              <a:latin typeface="Calibri"/>
              <a:ea typeface="Calibri"/>
              <a:cs typeface="Calibri"/>
              <a:sym typeface="Calibri"/>
            </a:endParaRPr>
          </a:p>
          <a:p>
            <a:pPr indent="0" lvl="0" marL="0" marR="0" rtl="0" algn="just">
              <a:spcBef>
                <a:spcPts val="0"/>
              </a:spcBef>
              <a:spcAft>
                <a:spcPts val="0"/>
              </a:spcAft>
              <a:buNone/>
            </a:pPr>
            <a:r>
              <a:t/>
            </a:r>
            <a:endParaRPr sz="1000">
              <a:solidFill>
                <a:srgbClr val="000000"/>
              </a:solidFill>
              <a:latin typeface="Calibri"/>
              <a:ea typeface="Calibri"/>
              <a:cs typeface="Calibri"/>
              <a:sym typeface="Calibri"/>
            </a:endParaRPr>
          </a:p>
          <a:p>
            <a:pPr indent="0" lvl="0" marL="0" marR="0" rtl="0" algn="just">
              <a:spcBef>
                <a:spcPts val="0"/>
              </a:spcBef>
              <a:spcAft>
                <a:spcPts val="0"/>
              </a:spcAft>
              <a:buNone/>
            </a:pPr>
            <a:r>
              <a:t/>
            </a:r>
            <a:endParaRPr i="0" sz="1000" u="none" strike="noStrike">
              <a:solidFill>
                <a:srgbClr val="000000"/>
              </a:solidFill>
              <a:latin typeface="Calibri"/>
              <a:ea typeface="Calibri"/>
              <a:cs typeface="Calibri"/>
              <a:sym typeface="Calibri"/>
            </a:endParaRPr>
          </a:p>
          <a:p>
            <a:pPr indent="0" lvl="0" marL="0" marR="0" rtl="0" algn="just">
              <a:spcBef>
                <a:spcPts val="0"/>
              </a:spcBef>
              <a:spcAft>
                <a:spcPts val="0"/>
              </a:spcAft>
              <a:buNone/>
            </a:pPr>
            <a:r>
              <a:t/>
            </a:r>
            <a:endParaRPr sz="1000">
              <a:solidFill>
                <a:srgbClr val="000000"/>
              </a:solidFill>
              <a:latin typeface="Calibri"/>
              <a:ea typeface="Calibri"/>
              <a:cs typeface="Calibri"/>
              <a:sym typeface="Calibri"/>
            </a:endParaRPr>
          </a:p>
          <a:p>
            <a:pPr indent="0" lvl="0" marL="0" marR="0" rtl="0" algn="just">
              <a:spcBef>
                <a:spcPts val="0"/>
              </a:spcBef>
              <a:spcAft>
                <a:spcPts val="0"/>
              </a:spcAft>
              <a:buNone/>
            </a:pPr>
            <a:r>
              <a:t/>
            </a:r>
            <a:endParaRPr i="0" sz="1000" u="none" strike="noStrike">
              <a:solidFill>
                <a:srgbClr val="000000"/>
              </a:solidFill>
              <a:latin typeface="Calibri"/>
              <a:ea typeface="Calibri"/>
              <a:cs typeface="Calibri"/>
              <a:sym typeface="Calibri"/>
            </a:endParaRPr>
          </a:p>
          <a:p>
            <a:pPr indent="0" lvl="0" marL="0" marR="0" rtl="0" algn="just">
              <a:spcBef>
                <a:spcPts val="0"/>
              </a:spcBef>
              <a:spcAft>
                <a:spcPts val="0"/>
              </a:spcAft>
              <a:buNone/>
            </a:pPr>
            <a:r>
              <a:t/>
            </a:r>
            <a:endParaRPr sz="1000">
              <a:solidFill>
                <a:srgbClr val="000000"/>
              </a:solidFill>
              <a:latin typeface="Calibri"/>
              <a:ea typeface="Calibri"/>
              <a:cs typeface="Calibri"/>
              <a:sym typeface="Calibri"/>
            </a:endParaRPr>
          </a:p>
          <a:p>
            <a:pPr indent="0" lvl="0" marL="0" marR="0" rtl="0" algn="just">
              <a:spcBef>
                <a:spcPts val="0"/>
              </a:spcBef>
              <a:spcAft>
                <a:spcPts val="0"/>
              </a:spcAft>
              <a:buNone/>
            </a:pPr>
            <a:r>
              <a:t/>
            </a:r>
            <a:endParaRPr i="0" sz="1000" u="none" strike="noStrike">
              <a:solidFill>
                <a:srgbClr val="000000"/>
              </a:solidFill>
              <a:latin typeface="Calibri"/>
              <a:ea typeface="Calibri"/>
              <a:cs typeface="Calibri"/>
              <a:sym typeface="Calibri"/>
            </a:endParaRPr>
          </a:p>
          <a:p>
            <a:pPr indent="0" lvl="0" marL="0" marR="0" rtl="0" algn="just">
              <a:spcBef>
                <a:spcPts val="0"/>
              </a:spcBef>
              <a:spcAft>
                <a:spcPts val="0"/>
              </a:spcAft>
              <a:buNone/>
            </a:pPr>
            <a:r>
              <a:t/>
            </a:r>
            <a:endParaRPr i="0" sz="1000" u="none" strike="noStrike">
              <a:solidFill>
                <a:srgbClr val="000000"/>
              </a:solidFill>
              <a:latin typeface="Calibri"/>
              <a:ea typeface="Calibri"/>
              <a:cs typeface="Calibri"/>
              <a:sym typeface="Calibri"/>
            </a:endParaRPr>
          </a:p>
        </p:txBody>
      </p:sp>
      <p:sp>
        <p:nvSpPr>
          <p:cNvPr id="330" name="Google Shape;330;g34e74833aa5_0_259"/>
          <p:cNvSpPr txBox="1"/>
          <p:nvPr/>
        </p:nvSpPr>
        <p:spPr>
          <a:xfrm>
            <a:off x="5069837" y="954157"/>
            <a:ext cx="6470400" cy="1662300"/>
          </a:xfrm>
          <a:prstGeom prst="rect">
            <a:avLst/>
          </a:prstGeom>
          <a:solidFill>
            <a:srgbClr val="F2A982"/>
          </a:solidFill>
          <a:ln>
            <a:noFill/>
          </a:ln>
          <a:effectLst>
            <a:outerShdw blurRad="285750" rotWithShape="0" algn="bl" dir="5400000" dist="19050">
              <a:schemeClr val="accent4">
                <a:alpha val="50000"/>
              </a:scheme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chemeClr val="lt1"/>
                </a:solidFill>
                <a:latin typeface="Calibri"/>
                <a:ea typeface="Calibri"/>
                <a:cs typeface="Calibri"/>
                <a:sym typeface="Calibri"/>
              </a:rPr>
              <a:t>School's Approach</a:t>
            </a:r>
            <a:r>
              <a:rPr lang="en-GB" sz="1800">
                <a:solidFill>
                  <a:schemeClr val="lt1"/>
                </a:solidFill>
                <a:latin typeface="Calibri"/>
                <a:ea typeface="Calibri"/>
                <a:cs typeface="Calibri"/>
                <a:sym typeface="Calibri"/>
              </a:rPr>
              <a:t>: </a:t>
            </a:r>
            <a:endParaRPr>
              <a:solidFill>
                <a:schemeClr val="lt1"/>
              </a:solidFill>
              <a:latin typeface="Calibri"/>
              <a:ea typeface="Calibri"/>
              <a:cs typeface="Calibri"/>
              <a:sym typeface="Calibri"/>
            </a:endParaRPr>
          </a:p>
          <a:p>
            <a:pPr indent="0" lvl="0" marL="0" marR="0" rtl="0" algn="l">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l">
              <a:spcBef>
                <a:spcPts val="0"/>
              </a:spcBef>
              <a:spcAft>
                <a:spcPts val="0"/>
              </a:spcAft>
              <a:buNone/>
            </a:pPr>
            <a:r>
              <a:rPr lang="en-GB" sz="1400">
                <a:solidFill>
                  <a:schemeClr val="lt1"/>
                </a:solidFill>
                <a:latin typeface="Calibri"/>
                <a:ea typeface="Calibri"/>
                <a:cs typeface="Calibri"/>
                <a:sym typeface="Calibri"/>
              </a:rPr>
              <a:t>The school implements the plan and puts interventions into practice. Teachers are responsible for delivering the support in the classroom, but they should work closely with the SENCO to ensure the strategies are effective.</a:t>
            </a:r>
            <a:endParaRPr>
              <a:solidFill>
                <a:schemeClr val="lt1"/>
              </a:solidFill>
              <a:latin typeface="Calibri"/>
              <a:ea typeface="Calibri"/>
              <a:cs typeface="Calibri"/>
              <a:sym typeface="Calibri"/>
            </a:endParaRPr>
          </a:p>
          <a:p>
            <a:pPr indent="0" lvl="0" marL="0" marR="0" rtl="0" algn="l">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l">
              <a:spcBef>
                <a:spcPts val="0"/>
              </a:spcBef>
              <a:spcAft>
                <a:spcPts val="0"/>
              </a:spcAft>
              <a:buNone/>
            </a:pPr>
            <a:r>
              <a:t/>
            </a:r>
            <a:endParaRPr sz="1400">
              <a:solidFill>
                <a:schemeClr val="lt1"/>
              </a:solidFill>
              <a:latin typeface="Calibri"/>
              <a:ea typeface="Calibri"/>
              <a:cs typeface="Calibri"/>
              <a:sym typeface="Calibri"/>
            </a:endParaRPr>
          </a:p>
        </p:txBody>
      </p:sp>
      <p:pic>
        <p:nvPicPr>
          <p:cNvPr id="331" name="Google Shape;331;g34e74833aa5_0_259"/>
          <p:cNvPicPr preferRelativeResize="0"/>
          <p:nvPr/>
        </p:nvPicPr>
        <p:blipFill rotWithShape="1">
          <a:blip r:embed="rId3">
            <a:alphaModFix/>
          </a:blip>
          <a:srcRect b="0" l="0" r="0" t="0"/>
          <a:stretch/>
        </p:blipFill>
        <p:spPr>
          <a:xfrm>
            <a:off x="6091516" y="3597852"/>
            <a:ext cx="3993424" cy="2825600"/>
          </a:xfrm>
          <a:prstGeom prst="rect">
            <a:avLst/>
          </a:prstGeom>
          <a:noFill/>
          <a:ln>
            <a:noFill/>
          </a:ln>
          <a:effectLst>
            <a:outerShdw blurRad="285750" rotWithShape="0" algn="bl" dir="5400000" dist="19050">
              <a:srgbClr val="000000">
                <a:alpha val="50000"/>
              </a:srgbClr>
            </a:outerShdw>
          </a:effectLst>
        </p:spPr>
      </p:pic>
      <p:sp>
        <p:nvSpPr>
          <p:cNvPr id="332" name="Google Shape;332;g34e74833aa5_0_259"/>
          <p:cNvSpPr txBox="1"/>
          <p:nvPr/>
        </p:nvSpPr>
        <p:spPr>
          <a:xfrm>
            <a:off x="7294725" y="5460150"/>
            <a:ext cx="1829700" cy="908100"/>
          </a:xfrm>
          <a:prstGeom prst="rect">
            <a:avLst/>
          </a:prstGeom>
          <a:noFill/>
          <a:ln cap="flat" cmpd="sng" w="38100">
            <a:solidFill>
              <a:srgbClr val="FF0000"/>
            </a:solidFill>
            <a:prstDash val="dash"/>
            <a:round/>
            <a:headEnd len="sm" w="sm" type="none"/>
            <a:tailEnd len="sm" w="sm" type="none"/>
          </a:ln>
          <a:effectLst>
            <a:outerShdw blurRad="285750" rotWithShape="0" algn="bl" dir="5400000" dist="19050">
              <a:srgbClr val="000000">
                <a:alpha val="50000"/>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t/>
            </a:r>
            <a:endParaRPr sz="5300">
              <a:solidFill>
                <a:schemeClr val="dk1"/>
              </a:solidFill>
              <a:latin typeface="Arial"/>
              <a:ea typeface="Arial"/>
              <a:cs typeface="Arial"/>
              <a:sym typeface="Arial"/>
            </a:endParaRPr>
          </a:p>
        </p:txBody>
      </p:sp>
      <p:pic>
        <p:nvPicPr>
          <p:cNvPr id="333" name="Google Shape;333;g34e74833aa5_0_259"/>
          <p:cNvPicPr preferRelativeResize="0"/>
          <p:nvPr/>
        </p:nvPicPr>
        <p:blipFill rotWithShape="1">
          <a:blip r:embed="rId4">
            <a:alphaModFix/>
          </a:blip>
          <a:srcRect b="0" l="0" r="0" t="0"/>
          <a:stretch/>
        </p:blipFill>
        <p:spPr>
          <a:xfrm>
            <a:off x="143950" y="0"/>
            <a:ext cx="1647576" cy="827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g34e74833aa5_0_270"/>
          <p:cNvSpPr txBox="1"/>
          <p:nvPr/>
        </p:nvSpPr>
        <p:spPr>
          <a:xfrm>
            <a:off x="10024824" y="6642078"/>
            <a:ext cx="2514900" cy="215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800">
                <a:solidFill>
                  <a:schemeClr val="dk1"/>
                </a:solidFill>
              </a:rPr>
              <a:t>© 2024-2026</a:t>
            </a:r>
            <a:r>
              <a:rPr lang="en-GB" sz="800">
                <a:solidFill>
                  <a:schemeClr val="dk1"/>
                </a:solidFill>
                <a:latin typeface="Arial"/>
                <a:ea typeface="Arial"/>
                <a:cs typeface="Arial"/>
                <a:sym typeface="Arial"/>
              </a:rPr>
              <a:t> SEN Parent Support Group</a:t>
            </a:r>
            <a:endParaRPr/>
          </a:p>
        </p:txBody>
      </p:sp>
      <p:sp>
        <p:nvSpPr>
          <p:cNvPr id="339" name="Google Shape;339;g34e74833aa5_0_270"/>
          <p:cNvSpPr/>
          <p:nvPr/>
        </p:nvSpPr>
        <p:spPr>
          <a:xfrm>
            <a:off x="2763747" y="90959"/>
            <a:ext cx="6664500" cy="492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lang="en-GB" sz="2600" cap="none">
                <a:solidFill>
                  <a:srgbClr val="15C2FF"/>
                </a:solidFill>
                <a:latin typeface="Arial"/>
                <a:ea typeface="Arial"/>
                <a:cs typeface="Arial"/>
                <a:sym typeface="Arial"/>
              </a:rPr>
              <a:t>SEN SUPPORT IN SCHOOLS - </a:t>
            </a:r>
            <a:r>
              <a:rPr b="1" lang="en-GB" sz="2600" cap="none">
                <a:solidFill>
                  <a:srgbClr val="15C2FF"/>
                </a:solidFill>
                <a:latin typeface="Arial"/>
                <a:ea typeface="Arial"/>
                <a:cs typeface="Arial"/>
                <a:sym typeface="Arial"/>
              </a:rPr>
              <a:t>REVIEW</a:t>
            </a:r>
            <a:endParaRPr/>
          </a:p>
        </p:txBody>
      </p:sp>
      <p:sp>
        <p:nvSpPr>
          <p:cNvPr id="340" name="Google Shape;340;g34e74833aa5_0_270"/>
          <p:cNvSpPr txBox="1"/>
          <p:nvPr/>
        </p:nvSpPr>
        <p:spPr>
          <a:xfrm>
            <a:off x="223631" y="882150"/>
            <a:ext cx="3821700" cy="5602800"/>
          </a:xfrm>
          <a:prstGeom prst="rect">
            <a:avLst/>
          </a:prstGeom>
          <a:solidFill>
            <a:schemeClr val="lt1"/>
          </a:solidFill>
          <a:ln cap="flat" cmpd="sng" w="19050">
            <a:solidFill>
              <a:schemeClr val="accent4"/>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GB" sz="2400" u="none" strike="noStrike">
                <a:solidFill>
                  <a:schemeClr val="dk1"/>
                </a:solidFill>
                <a:latin typeface="Calibri"/>
                <a:ea typeface="Calibri"/>
                <a:cs typeface="Calibri"/>
                <a:sym typeface="Calibri"/>
              </a:rPr>
              <a:t>SEND CODE OF PRACTICE 2015</a:t>
            </a:r>
            <a:endParaRPr>
              <a:latin typeface="Calibri"/>
              <a:ea typeface="Calibri"/>
              <a:cs typeface="Calibri"/>
              <a:sym typeface="Calibri"/>
            </a:endParaRPr>
          </a:p>
          <a:p>
            <a:pPr indent="0" lvl="0" marL="0" marR="0" rtl="0" algn="l">
              <a:spcBef>
                <a:spcPts val="0"/>
              </a:spcBef>
              <a:spcAft>
                <a:spcPts val="0"/>
              </a:spcAft>
              <a:buNone/>
            </a:pPr>
            <a:r>
              <a:t/>
            </a:r>
            <a:endParaRPr b="1" sz="1400">
              <a:solidFill>
                <a:schemeClr val="dk1"/>
              </a:solidFill>
              <a:latin typeface="Calibri"/>
              <a:ea typeface="Calibri"/>
              <a:cs typeface="Calibri"/>
              <a:sym typeface="Calibri"/>
            </a:endParaRPr>
          </a:p>
          <a:p>
            <a:pPr indent="0" lvl="0" marL="0" marR="0" rtl="0" algn="l">
              <a:spcBef>
                <a:spcPts val="0"/>
              </a:spcBef>
              <a:spcAft>
                <a:spcPts val="0"/>
              </a:spcAft>
              <a:buNone/>
            </a:pPr>
            <a:r>
              <a:rPr b="1" lang="en-GB" sz="1800">
                <a:solidFill>
                  <a:srgbClr val="000000"/>
                </a:solidFill>
                <a:latin typeface="Calibri"/>
                <a:ea typeface="Calibri"/>
                <a:cs typeface="Calibri"/>
                <a:sym typeface="Calibri"/>
              </a:rPr>
              <a:t>Review </a:t>
            </a:r>
            <a:r>
              <a:rPr b="1" i="0" lang="en-GB" sz="1800" u="none" strike="noStrike">
                <a:solidFill>
                  <a:srgbClr val="000000"/>
                </a:solidFill>
                <a:latin typeface="Calibri"/>
                <a:ea typeface="Calibri"/>
                <a:cs typeface="Calibri"/>
                <a:sym typeface="Calibri"/>
              </a:rPr>
              <a:t> </a:t>
            </a:r>
            <a:endParaRPr i="0" sz="1800" u="none" strike="noStrike">
              <a:solidFill>
                <a:srgbClr val="000000"/>
              </a:solidFill>
              <a:latin typeface="Calibri"/>
              <a:ea typeface="Calibri"/>
              <a:cs typeface="Calibri"/>
              <a:sym typeface="Calibri"/>
            </a:endParaRPr>
          </a:p>
          <a:p>
            <a:pPr indent="0" lvl="0" marL="0" marR="0" rtl="0" algn="l">
              <a:spcBef>
                <a:spcPts val="0"/>
              </a:spcBef>
              <a:spcAft>
                <a:spcPts val="0"/>
              </a:spcAft>
              <a:buNone/>
            </a:pPr>
            <a:r>
              <a:t/>
            </a:r>
            <a:endParaRPr i="0" sz="1800" u="none" strike="noStrike">
              <a:solidFill>
                <a:srgbClr val="000000"/>
              </a:solidFill>
              <a:latin typeface="Calibri"/>
              <a:ea typeface="Calibri"/>
              <a:cs typeface="Calibri"/>
              <a:sym typeface="Calibri"/>
            </a:endParaRPr>
          </a:p>
          <a:p>
            <a:pPr indent="0" lvl="0" marL="0" marR="0" rtl="0" algn="just">
              <a:spcBef>
                <a:spcPts val="0"/>
              </a:spcBef>
              <a:spcAft>
                <a:spcPts val="0"/>
              </a:spcAft>
              <a:buNone/>
            </a:pPr>
            <a:r>
              <a:rPr i="0" lang="en-GB" sz="1000" u="none" strike="noStrike">
                <a:solidFill>
                  <a:srgbClr val="000000"/>
                </a:solidFill>
                <a:latin typeface="Calibri"/>
                <a:ea typeface="Calibri"/>
                <a:cs typeface="Calibri"/>
                <a:sym typeface="Calibri"/>
              </a:rPr>
              <a:t>6.53 The effectiveness of the support and interventions and their impact on the pupil’s progress should be reviewed in line with the agreed date. </a:t>
            </a:r>
            <a:endParaRPr>
              <a:latin typeface="Calibri"/>
              <a:ea typeface="Calibri"/>
              <a:cs typeface="Calibri"/>
              <a:sym typeface="Calibri"/>
            </a:endParaRPr>
          </a:p>
          <a:p>
            <a:pPr indent="0" lvl="0" marL="0" marR="0" rtl="0" algn="just">
              <a:spcBef>
                <a:spcPts val="0"/>
              </a:spcBef>
              <a:spcAft>
                <a:spcPts val="0"/>
              </a:spcAft>
              <a:buNone/>
            </a:pPr>
            <a:r>
              <a:t/>
            </a:r>
            <a:endParaRPr i="0" sz="1000" u="none" strike="noStrike">
              <a:solidFill>
                <a:srgbClr val="000000"/>
              </a:solidFill>
              <a:latin typeface="Calibri"/>
              <a:ea typeface="Calibri"/>
              <a:cs typeface="Calibri"/>
              <a:sym typeface="Calibri"/>
            </a:endParaRPr>
          </a:p>
          <a:p>
            <a:pPr indent="0" lvl="0" marL="0" marR="0" rtl="0" algn="just">
              <a:spcBef>
                <a:spcPts val="0"/>
              </a:spcBef>
              <a:spcAft>
                <a:spcPts val="0"/>
              </a:spcAft>
              <a:buNone/>
            </a:pPr>
            <a:r>
              <a:rPr i="0" lang="en-GB" sz="1000" u="none" strike="noStrike">
                <a:solidFill>
                  <a:srgbClr val="000000"/>
                </a:solidFill>
                <a:latin typeface="Calibri"/>
                <a:ea typeface="Calibri"/>
                <a:cs typeface="Calibri"/>
                <a:sym typeface="Calibri"/>
              </a:rPr>
              <a:t>6.54 The impact and quality of the support and interventions should be evaluated, along with the views of the pupil and their parents. This should feed back into the analysis of the pupil’s needs. The class or subject teacher, working with the SENCO, should revise the support in light of the pupil’s progress and development, deciding on any changes to the support and outcomes in consultation with the parent and pupil. </a:t>
            </a:r>
            <a:endParaRPr>
              <a:latin typeface="Calibri"/>
              <a:ea typeface="Calibri"/>
              <a:cs typeface="Calibri"/>
              <a:sym typeface="Calibri"/>
            </a:endParaRPr>
          </a:p>
          <a:p>
            <a:pPr indent="0" lvl="0" marL="0" marR="0" rtl="0" algn="just">
              <a:spcBef>
                <a:spcPts val="0"/>
              </a:spcBef>
              <a:spcAft>
                <a:spcPts val="0"/>
              </a:spcAft>
              <a:buNone/>
            </a:pPr>
            <a:r>
              <a:t/>
            </a:r>
            <a:endParaRPr i="0" sz="1000" u="none" strike="noStrike">
              <a:solidFill>
                <a:srgbClr val="000000"/>
              </a:solidFill>
              <a:latin typeface="Calibri"/>
              <a:ea typeface="Calibri"/>
              <a:cs typeface="Calibri"/>
              <a:sym typeface="Calibri"/>
            </a:endParaRPr>
          </a:p>
          <a:p>
            <a:pPr indent="0" lvl="0" marL="0" marR="0" rtl="0" algn="just">
              <a:spcBef>
                <a:spcPts val="0"/>
              </a:spcBef>
              <a:spcAft>
                <a:spcPts val="0"/>
              </a:spcAft>
              <a:buNone/>
            </a:pPr>
            <a:r>
              <a:rPr i="0" lang="en-GB" sz="1000" u="none" strike="noStrike">
                <a:solidFill>
                  <a:srgbClr val="000000"/>
                </a:solidFill>
                <a:latin typeface="Calibri"/>
                <a:ea typeface="Calibri"/>
                <a:cs typeface="Calibri"/>
                <a:sym typeface="Calibri"/>
              </a:rPr>
              <a:t>6.55 Parents should have clear information about the impact of the support and interventions provided, enabling them to be involved in planning next steps. </a:t>
            </a:r>
            <a:endParaRPr>
              <a:latin typeface="Calibri"/>
              <a:ea typeface="Calibri"/>
              <a:cs typeface="Calibri"/>
              <a:sym typeface="Calibri"/>
            </a:endParaRPr>
          </a:p>
          <a:p>
            <a:pPr indent="0" lvl="0" marL="0" marR="0" rtl="0" algn="just">
              <a:spcBef>
                <a:spcPts val="0"/>
              </a:spcBef>
              <a:spcAft>
                <a:spcPts val="0"/>
              </a:spcAft>
              <a:buNone/>
            </a:pPr>
            <a:r>
              <a:t/>
            </a:r>
            <a:endParaRPr i="0" sz="1000" u="none" strike="noStrike">
              <a:solidFill>
                <a:srgbClr val="000000"/>
              </a:solidFill>
              <a:latin typeface="Calibri"/>
              <a:ea typeface="Calibri"/>
              <a:cs typeface="Calibri"/>
              <a:sym typeface="Calibri"/>
            </a:endParaRPr>
          </a:p>
          <a:p>
            <a:pPr indent="0" lvl="0" marL="0" marR="0" rtl="0" algn="just">
              <a:spcBef>
                <a:spcPts val="0"/>
              </a:spcBef>
              <a:spcAft>
                <a:spcPts val="0"/>
              </a:spcAft>
              <a:buNone/>
            </a:pPr>
            <a:r>
              <a:rPr i="0" lang="en-GB" sz="1000" u="none" strike="noStrike">
                <a:solidFill>
                  <a:srgbClr val="000000"/>
                </a:solidFill>
                <a:latin typeface="Calibri"/>
                <a:ea typeface="Calibri"/>
                <a:cs typeface="Calibri"/>
                <a:sym typeface="Calibri"/>
              </a:rPr>
              <a:t>6.56 Where a pupil has an EHC plan, the local authority </a:t>
            </a:r>
            <a:r>
              <a:rPr b="1" i="0" lang="en-GB" sz="1000" u="none" strike="noStrike">
                <a:solidFill>
                  <a:srgbClr val="000000"/>
                </a:solidFill>
                <a:latin typeface="Calibri"/>
                <a:ea typeface="Calibri"/>
                <a:cs typeface="Calibri"/>
                <a:sym typeface="Calibri"/>
              </a:rPr>
              <a:t>must </a:t>
            </a:r>
            <a:r>
              <a:rPr i="0" lang="en-GB" sz="1000" u="none" strike="noStrike">
                <a:solidFill>
                  <a:srgbClr val="000000"/>
                </a:solidFill>
                <a:latin typeface="Calibri"/>
                <a:ea typeface="Calibri"/>
                <a:cs typeface="Calibri"/>
                <a:sym typeface="Calibri"/>
              </a:rPr>
              <a:t>review that plan as a minimum every twelve months. Schools </a:t>
            </a:r>
            <a:r>
              <a:rPr b="1" i="0" lang="en-GB" sz="1000" u="none" strike="noStrike">
                <a:solidFill>
                  <a:srgbClr val="000000"/>
                </a:solidFill>
                <a:latin typeface="Calibri"/>
                <a:ea typeface="Calibri"/>
                <a:cs typeface="Calibri"/>
                <a:sym typeface="Calibri"/>
              </a:rPr>
              <a:t>must </a:t>
            </a:r>
            <a:r>
              <a:rPr i="0" lang="en-GB" sz="1000" u="none" strike="noStrike">
                <a:solidFill>
                  <a:srgbClr val="000000"/>
                </a:solidFill>
                <a:latin typeface="Calibri"/>
                <a:ea typeface="Calibri"/>
                <a:cs typeface="Calibri"/>
                <a:sym typeface="Calibri"/>
              </a:rPr>
              <a:t>co-operate with the local authority in the review process and, as part of the review, the local authority can require schools to convene and hold annual review meetings on its behalf. Further information about EHC plan reviews is given in Chapter 9, Education, Health and Care needs assessments and plans. </a:t>
            </a:r>
            <a:endParaRPr>
              <a:latin typeface="Calibri"/>
              <a:ea typeface="Calibri"/>
              <a:cs typeface="Calibri"/>
              <a:sym typeface="Calibri"/>
            </a:endParaRPr>
          </a:p>
          <a:p>
            <a:pPr indent="0" lvl="0" marL="0" marR="0" rtl="0" algn="just">
              <a:spcBef>
                <a:spcPts val="0"/>
              </a:spcBef>
              <a:spcAft>
                <a:spcPts val="0"/>
              </a:spcAft>
              <a:buNone/>
            </a:pPr>
            <a:r>
              <a:t/>
            </a:r>
            <a:endParaRPr sz="1000">
              <a:solidFill>
                <a:srgbClr val="000000"/>
              </a:solidFill>
              <a:latin typeface="Calibri"/>
              <a:ea typeface="Calibri"/>
              <a:cs typeface="Calibri"/>
              <a:sym typeface="Calibri"/>
            </a:endParaRPr>
          </a:p>
          <a:p>
            <a:pPr indent="0" lvl="0" marL="0" marR="0" rtl="0" algn="just">
              <a:spcBef>
                <a:spcPts val="0"/>
              </a:spcBef>
              <a:spcAft>
                <a:spcPts val="0"/>
              </a:spcAft>
              <a:buNone/>
            </a:pPr>
            <a:r>
              <a:t/>
            </a:r>
            <a:endParaRPr i="0" sz="1000" u="none" strike="noStrike">
              <a:solidFill>
                <a:srgbClr val="000000"/>
              </a:solidFill>
              <a:latin typeface="Calibri"/>
              <a:ea typeface="Calibri"/>
              <a:cs typeface="Calibri"/>
              <a:sym typeface="Calibri"/>
            </a:endParaRPr>
          </a:p>
          <a:p>
            <a:pPr indent="0" lvl="0" marL="0" marR="0" rtl="0" algn="just">
              <a:spcBef>
                <a:spcPts val="0"/>
              </a:spcBef>
              <a:spcAft>
                <a:spcPts val="0"/>
              </a:spcAft>
              <a:buNone/>
            </a:pPr>
            <a:r>
              <a:t/>
            </a:r>
            <a:endParaRPr i="0" sz="1000" u="none" strike="noStrike">
              <a:solidFill>
                <a:srgbClr val="000000"/>
              </a:solidFill>
              <a:latin typeface="Calibri"/>
              <a:ea typeface="Calibri"/>
              <a:cs typeface="Calibri"/>
              <a:sym typeface="Calibri"/>
            </a:endParaRPr>
          </a:p>
        </p:txBody>
      </p:sp>
      <p:sp>
        <p:nvSpPr>
          <p:cNvPr id="341" name="Google Shape;341;g34e74833aa5_0_270"/>
          <p:cNvSpPr txBox="1"/>
          <p:nvPr/>
        </p:nvSpPr>
        <p:spPr>
          <a:xfrm>
            <a:off x="5069837" y="954157"/>
            <a:ext cx="6470400" cy="1662300"/>
          </a:xfrm>
          <a:prstGeom prst="rect">
            <a:avLst/>
          </a:prstGeom>
          <a:solidFill>
            <a:srgbClr val="F2A982"/>
          </a:solidFill>
          <a:ln>
            <a:noFill/>
          </a:ln>
          <a:effectLst>
            <a:outerShdw blurRad="285750" rotWithShape="0" algn="bl" dir="5400000" dist="19050">
              <a:schemeClr val="accent4">
                <a:alpha val="50000"/>
              </a:scheme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chemeClr val="lt1"/>
                </a:solidFill>
                <a:latin typeface="Calibri"/>
                <a:ea typeface="Calibri"/>
                <a:cs typeface="Calibri"/>
                <a:sym typeface="Calibri"/>
              </a:rPr>
              <a:t>School's Approach</a:t>
            </a:r>
            <a:r>
              <a:rPr lang="en-GB" sz="1800">
                <a:solidFill>
                  <a:schemeClr val="lt1"/>
                </a:solidFill>
                <a:latin typeface="Calibri"/>
                <a:ea typeface="Calibri"/>
                <a:cs typeface="Calibri"/>
                <a:sym typeface="Calibri"/>
              </a:rPr>
              <a:t>: </a:t>
            </a:r>
            <a:endParaRPr>
              <a:solidFill>
                <a:schemeClr val="lt1"/>
              </a:solidFill>
              <a:latin typeface="Calibri"/>
              <a:ea typeface="Calibri"/>
              <a:cs typeface="Calibri"/>
              <a:sym typeface="Calibri"/>
            </a:endParaRPr>
          </a:p>
          <a:p>
            <a:pPr indent="0" lvl="0" marL="0" marR="0" rtl="0" algn="l">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l">
              <a:spcBef>
                <a:spcPts val="0"/>
              </a:spcBef>
              <a:spcAft>
                <a:spcPts val="0"/>
              </a:spcAft>
              <a:buNone/>
            </a:pPr>
            <a:r>
              <a:rPr lang="en-GB" sz="1400">
                <a:solidFill>
                  <a:schemeClr val="lt1"/>
                </a:solidFill>
                <a:latin typeface="Calibri"/>
                <a:ea typeface="Calibri"/>
                <a:cs typeface="Calibri"/>
                <a:sym typeface="Calibri"/>
              </a:rPr>
              <a:t>After a set period, the child's progress is reviewed. This stage is used to evaluate whether the support is working and if the desired outcomes have been met. Based on the results, the school might decide to continue, change, or stop certain interventions. The plan is then updated for the next cycle</a:t>
            </a:r>
            <a:endParaRPr>
              <a:solidFill>
                <a:schemeClr val="lt1"/>
              </a:solidFill>
              <a:latin typeface="Calibri"/>
              <a:ea typeface="Calibri"/>
              <a:cs typeface="Calibri"/>
              <a:sym typeface="Calibri"/>
            </a:endParaRPr>
          </a:p>
          <a:p>
            <a:pPr indent="0" lvl="0" marL="0" marR="0" rtl="0" algn="l">
              <a:spcBef>
                <a:spcPts val="0"/>
              </a:spcBef>
              <a:spcAft>
                <a:spcPts val="0"/>
              </a:spcAft>
              <a:buNone/>
            </a:pPr>
            <a:r>
              <a:t/>
            </a:r>
            <a:endParaRPr sz="1400">
              <a:solidFill>
                <a:schemeClr val="lt1"/>
              </a:solidFill>
              <a:latin typeface="Calibri"/>
              <a:ea typeface="Calibri"/>
              <a:cs typeface="Calibri"/>
              <a:sym typeface="Calibri"/>
            </a:endParaRPr>
          </a:p>
        </p:txBody>
      </p:sp>
      <p:pic>
        <p:nvPicPr>
          <p:cNvPr id="342" name="Google Shape;342;g34e74833aa5_0_270"/>
          <p:cNvPicPr preferRelativeResize="0"/>
          <p:nvPr/>
        </p:nvPicPr>
        <p:blipFill rotWithShape="1">
          <a:blip r:embed="rId3">
            <a:alphaModFix/>
          </a:blip>
          <a:srcRect b="0" l="0" r="0" t="0"/>
          <a:stretch/>
        </p:blipFill>
        <p:spPr>
          <a:xfrm>
            <a:off x="6091516" y="3597852"/>
            <a:ext cx="3993424" cy="2825600"/>
          </a:xfrm>
          <a:prstGeom prst="rect">
            <a:avLst/>
          </a:prstGeom>
          <a:noFill/>
          <a:ln>
            <a:noFill/>
          </a:ln>
          <a:effectLst>
            <a:outerShdw blurRad="285750" rotWithShape="0" algn="bl" dir="5400000" dist="19050">
              <a:srgbClr val="000000">
                <a:alpha val="50000"/>
              </a:srgbClr>
            </a:outerShdw>
          </a:effectLst>
        </p:spPr>
      </p:pic>
      <p:sp>
        <p:nvSpPr>
          <p:cNvPr id="343" name="Google Shape;343;g34e74833aa5_0_270"/>
          <p:cNvSpPr txBox="1"/>
          <p:nvPr/>
        </p:nvSpPr>
        <p:spPr>
          <a:xfrm>
            <a:off x="6319225" y="4556600"/>
            <a:ext cx="1829700" cy="908100"/>
          </a:xfrm>
          <a:prstGeom prst="rect">
            <a:avLst/>
          </a:prstGeom>
          <a:noFill/>
          <a:ln cap="flat" cmpd="sng" w="38100">
            <a:solidFill>
              <a:srgbClr val="FF0000"/>
            </a:solidFill>
            <a:prstDash val="dash"/>
            <a:round/>
            <a:headEnd len="sm" w="sm" type="none"/>
            <a:tailEnd len="sm" w="sm" type="none"/>
          </a:ln>
          <a:effectLst>
            <a:outerShdw blurRad="285750" rotWithShape="0" algn="bl" dir="5400000" dist="19050">
              <a:srgbClr val="000000">
                <a:alpha val="50000"/>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t/>
            </a:r>
            <a:endParaRPr sz="5300">
              <a:solidFill>
                <a:schemeClr val="dk1"/>
              </a:solidFill>
              <a:latin typeface="Arial"/>
              <a:ea typeface="Arial"/>
              <a:cs typeface="Arial"/>
              <a:sym typeface="Arial"/>
            </a:endParaRPr>
          </a:p>
        </p:txBody>
      </p:sp>
      <p:pic>
        <p:nvPicPr>
          <p:cNvPr id="344" name="Google Shape;344;g34e74833aa5_0_270"/>
          <p:cNvPicPr preferRelativeResize="0"/>
          <p:nvPr/>
        </p:nvPicPr>
        <p:blipFill rotWithShape="1">
          <a:blip r:embed="rId4">
            <a:alphaModFix/>
          </a:blip>
          <a:srcRect b="0" l="0" r="0" t="0"/>
          <a:stretch/>
        </p:blipFill>
        <p:spPr>
          <a:xfrm>
            <a:off x="143950" y="0"/>
            <a:ext cx="1647576" cy="827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8" name="Shape 348"/>
        <p:cNvGrpSpPr/>
        <p:nvPr/>
      </p:nvGrpSpPr>
      <p:grpSpPr>
        <a:xfrm>
          <a:off x="0" y="0"/>
          <a:ext cx="0" cy="0"/>
          <a:chOff x="0" y="0"/>
          <a:chExt cx="0" cy="0"/>
        </a:xfrm>
      </p:grpSpPr>
      <p:sp>
        <p:nvSpPr>
          <p:cNvPr id="349" name="Google Shape;349;g34fb3b83783_0_31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50" name="Google Shape;350;g34fb3b83783_0_314"/>
          <p:cNvSpPr/>
          <p:nvPr/>
        </p:nvSpPr>
        <p:spPr>
          <a:xfrm>
            <a:off x="0" y="0"/>
            <a:ext cx="12192000" cy="6858000"/>
          </a:xfrm>
          <a:prstGeom prst="rect">
            <a:avLst/>
          </a:prstGeom>
          <a:solidFill>
            <a:srgbClr val="FAE2D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51" name="Google Shape;351;g34fb3b83783_0_314"/>
          <p:cNvSpPr/>
          <p:nvPr/>
        </p:nvSpPr>
        <p:spPr>
          <a:xfrm>
            <a:off x="685800" y="685800"/>
            <a:ext cx="108204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52" name="Google Shape;352;g34fb3b83783_0_314"/>
          <p:cNvSpPr/>
          <p:nvPr/>
        </p:nvSpPr>
        <p:spPr>
          <a:xfrm>
            <a:off x="2350200" y="2066100"/>
            <a:ext cx="7491600" cy="850500"/>
          </a:xfrm>
          <a:prstGeom prst="rect">
            <a:avLst/>
          </a:prstGeom>
          <a:noFill/>
          <a:ln>
            <a:noFill/>
          </a:ln>
        </p:spPr>
        <p:txBody>
          <a:bodyPr anchorCtr="0" anchor="b" bIns="45700" lIns="91425" spcFirstLastPara="1" rIns="91425" wrap="square" tIns="45700">
            <a:noAutofit/>
          </a:bodyPr>
          <a:lstStyle/>
          <a:p>
            <a:pPr indent="0" lvl="0" marL="0" marR="0" rtl="0" algn="ctr">
              <a:lnSpc>
                <a:spcPct val="80000"/>
              </a:lnSpc>
              <a:spcBef>
                <a:spcPts val="0"/>
              </a:spcBef>
              <a:spcAft>
                <a:spcPts val="0"/>
              </a:spcAft>
              <a:buClr>
                <a:srgbClr val="000000"/>
              </a:buClr>
              <a:buSzPts val="2720"/>
              <a:buFont typeface="Arial"/>
              <a:buNone/>
            </a:pPr>
            <a:r>
              <a:rPr b="1" lang="en-GB" sz="3220">
                <a:solidFill>
                  <a:schemeClr val="accent4"/>
                </a:solidFill>
                <a:latin typeface="Calibri"/>
                <a:ea typeface="Calibri"/>
                <a:cs typeface="Calibri"/>
                <a:sym typeface="Calibri"/>
              </a:rPr>
              <a:t>ABSENCE AND ATTENDANCE </a:t>
            </a:r>
            <a:endParaRPr b="1" sz="3220">
              <a:solidFill>
                <a:schemeClr val="accent4"/>
              </a:solidFill>
              <a:latin typeface="Calibri"/>
              <a:ea typeface="Calibri"/>
              <a:cs typeface="Calibri"/>
              <a:sym typeface="Calibri"/>
            </a:endParaRPr>
          </a:p>
        </p:txBody>
      </p:sp>
      <p:sp>
        <p:nvSpPr>
          <p:cNvPr id="353" name="Google Shape;353;g34fb3b83783_0_314"/>
          <p:cNvSpPr txBox="1"/>
          <p:nvPr/>
        </p:nvSpPr>
        <p:spPr>
          <a:xfrm>
            <a:off x="9442173" y="6491604"/>
            <a:ext cx="2822700" cy="246300"/>
          </a:xfrm>
          <a:prstGeom prst="rect">
            <a:avLst/>
          </a:prstGeom>
          <a:noFill/>
          <a:ln>
            <a:noFill/>
          </a:ln>
        </p:spPr>
        <p:txBody>
          <a:bodyPr anchorCtr="0" anchor="t" bIns="45700" lIns="91425" spcFirstLastPara="1" rIns="91425" wrap="square" tIns="45700">
            <a:normAutofit fontScale="77500"/>
          </a:bodyPr>
          <a:lstStyle/>
          <a:p>
            <a:pPr indent="0" lvl="0" marL="0" marR="0" rtl="0" algn="ctr">
              <a:lnSpc>
                <a:spcPct val="90000"/>
              </a:lnSpc>
              <a:spcBef>
                <a:spcPts val="0"/>
              </a:spcBef>
              <a:spcAft>
                <a:spcPts val="0"/>
              </a:spcAft>
              <a:buClr>
                <a:srgbClr val="000000"/>
              </a:buClr>
              <a:buSzPct val="100000"/>
              <a:buFont typeface="Arial"/>
              <a:buNone/>
            </a:pPr>
            <a:r>
              <a:rPr b="0" i="0" lang="en-GB" sz="1400" u="none" cap="none" strike="noStrike">
                <a:solidFill>
                  <a:srgbClr val="595959"/>
                </a:solidFill>
                <a:latin typeface="Arial"/>
                <a:ea typeface="Arial"/>
                <a:cs typeface="Arial"/>
                <a:sym typeface="Arial"/>
              </a:rPr>
              <a:t>© 202</a:t>
            </a:r>
            <a:r>
              <a:rPr lang="en-GB">
                <a:solidFill>
                  <a:srgbClr val="595959"/>
                </a:solidFill>
              </a:rPr>
              <a:t>4-2026</a:t>
            </a:r>
            <a:r>
              <a:rPr b="0" i="0" lang="en-GB" sz="1400" u="none" cap="none" strike="noStrike">
                <a:solidFill>
                  <a:srgbClr val="595959"/>
                </a:solidFill>
                <a:latin typeface="Arial"/>
                <a:ea typeface="Arial"/>
                <a:cs typeface="Arial"/>
                <a:sym typeface="Arial"/>
              </a:rPr>
              <a:t> SEN Parent Support Group</a:t>
            </a:r>
            <a:endParaRPr b="0" i="0" sz="1400" u="none" cap="none" strike="noStrike">
              <a:solidFill>
                <a:srgbClr val="000000"/>
              </a:solidFill>
              <a:latin typeface="Arial"/>
              <a:ea typeface="Arial"/>
              <a:cs typeface="Arial"/>
              <a:sym typeface="Arial"/>
            </a:endParaRPr>
          </a:p>
        </p:txBody>
      </p:sp>
      <p:pic>
        <p:nvPicPr>
          <p:cNvPr id="354" name="Google Shape;354;g34fb3b83783_0_314"/>
          <p:cNvPicPr preferRelativeResize="0"/>
          <p:nvPr/>
        </p:nvPicPr>
        <p:blipFill rotWithShape="1">
          <a:blip r:embed="rId3">
            <a:alphaModFix/>
          </a:blip>
          <a:srcRect b="0" l="0" r="0" t="0"/>
          <a:stretch/>
        </p:blipFill>
        <p:spPr>
          <a:xfrm>
            <a:off x="5028629" y="4782575"/>
            <a:ext cx="2134750" cy="10724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g34fb3b83783_0_339"/>
          <p:cNvSpPr txBox="1"/>
          <p:nvPr/>
        </p:nvSpPr>
        <p:spPr>
          <a:xfrm>
            <a:off x="9654673" y="6549950"/>
            <a:ext cx="2885100" cy="215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800">
                <a:solidFill>
                  <a:schemeClr val="dk1"/>
                </a:solidFill>
                <a:latin typeface="Arial"/>
                <a:ea typeface="Arial"/>
                <a:cs typeface="Arial"/>
                <a:sym typeface="Arial"/>
              </a:rPr>
              <a:t>© </a:t>
            </a:r>
            <a:r>
              <a:rPr lang="en-GB" sz="800">
                <a:solidFill>
                  <a:schemeClr val="dk1"/>
                </a:solidFill>
              </a:rPr>
              <a:t>2024-2026</a:t>
            </a:r>
            <a:r>
              <a:rPr lang="en-GB" sz="800">
                <a:solidFill>
                  <a:schemeClr val="dk1"/>
                </a:solidFill>
                <a:latin typeface="Arial"/>
                <a:ea typeface="Arial"/>
                <a:cs typeface="Arial"/>
                <a:sym typeface="Arial"/>
              </a:rPr>
              <a:t>SEN Parent Support Group</a:t>
            </a:r>
            <a:endParaRPr/>
          </a:p>
        </p:txBody>
      </p:sp>
      <p:sp>
        <p:nvSpPr>
          <p:cNvPr id="361" name="Google Shape;361;g34fb3b83783_0_339"/>
          <p:cNvSpPr/>
          <p:nvPr/>
        </p:nvSpPr>
        <p:spPr>
          <a:xfrm>
            <a:off x="2763750" y="90950"/>
            <a:ext cx="7956900" cy="492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GB" sz="2600">
                <a:solidFill>
                  <a:srgbClr val="15C2FF"/>
                </a:solidFill>
              </a:rPr>
              <a:t>ABSENCE &amp; ATTENDANCE - PARENTAL DUTIES</a:t>
            </a:r>
            <a:endParaRPr b="1" sz="2600" cap="none">
              <a:solidFill>
                <a:srgbClr val="15C2FF"/>
              </a:solidFill>
              <a:latin typeface="Arial"/>
              <a:ea typeface="Arial"/>
              <a:cs typeface="Arial"/>
              <a:sym typeface="Arial"/>
            </a:endParaRPr>
          </a:p>
        </p:txBody>
      </p:sp>
      <p:sp>
        <p:nvSpPr>
          <p:cNvPr id="362" name="Google Shape;362;g34fb3b83783_0_339"/>
          <p:cNvSpPr txBox="1"/>
          <p:nvPr/>
        </p:nvSpPr>
        <p:spPr>
          <a:xfrm>
            <a:off x="223622" y="1431975"/>
            <a:ext cx="5530500" cy="1935900"/>
          </a:xfrm>
          <a:prstGeom prst="rect">
            <a:avLst/>
          </a:prstGeom>
          <a:solidFill>
            <a:schemeClr val="lt1"/>
          </a:solidFill>
          <a:ln cap="flat" cmpd="sng" w="19050">
            <a:solidFill>
              <a:schemeClr val="accent4"/>
            </a:solidFill>
            <a:prstDash val="solid"/>
            <a:miter lim="800000"/>
            <a:headEnd len="sm" w="sm" type="none"/>
            <a:tailEnd len="sm" w="sm" type="none"/>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b="1" lang="en-GB" sz="1300">
                <a:solidFill>
                  <a:schemeClr val="dk1"/>
                </a:solidFill>
                <a:highlight>
                  <a:srgbClr val="FFFFFF"/>
                </a:highlight>
                <a:latin typeface="Calibri"/>
                <a:ea typeface="Calibri"/>
                <a:cs typeface="Calibri"/>
                <a:sym typeface="Calibri"/>
              </a:rPr>
              <a:t>7 Duty of parents to secure education of children of compulsory school age.</a:t>
            </a:r>
            <a:endParaRPr b="1" sz="1300">
              <a:solidFill>
                <a:schemeClr val="dk1"/>
              </a:solidFill>
              <a:highlight>
                <a:srgbClr val="FFFFFF"/>
              </a:highlight>
              <a:latin typeface="Calibri"/>
              <a:ea typeface="Calibri"/>
              <a:cs typeface="Calibri"/>
              <a:sym typeface="Calibri"/>
            </a:endParaRPr>
          </a:p>
          <a:p>
            <a:pPr indent="-292100" lvl="0" marL="457200" rtl="0" algn="l">
              <a:lnSpc>
                <a:spcPct val="150000"/>
              </a:lnSpc>
              <a:spcBef>
                <a:spcPts val="500"/>
              </a:spcBef>
              <a:spcAft>
                <a:spcPts val="0"/>
              </a:spcAft>
              <a:buClr>
                <a:srgbClr val="1E1E1E"/>
              </a:buClr>
              <a:buSzPts val="1000"/>
              <a:buFont typeface="Calibri"/>
              <a:buAutoNum type="arabicParenBoth"/>
            </a:pPr>
            <a:r>
              <a:rPr lang="en-GB" sz="1000">
                <a:solidFill>
                  <a:srgbClr val="1E1E1E"/>
                </a:solidFill>
                <a:highlight>
                  <a:srgbClr val="FFFFFF"/>
                </a:highlight>
                <a:latin typeface="Calibri"/>
                <a:ea typeface="Calibri"/>
                <a:cs typeface="Calibri"/>
                <a:sym typeface="Calibri"/>
              </a:rPr>
              <a:t>The parent of every child of compulsory school age shall cause him to receive efficient full-time education suitable—</a:t>
            </a:r>
            <a:endParaRPr sz="1000">
              <a:solidFill>
                <a:srgbClr val="1E1E1E"/>
              </a:solidFill>
              <a:highlight>
                <a:srgbClr val="FFFFFF"/>
              </a:highlight>
              <a:latin typeface="Calibri"/>
              <a:ea typeface="Calibri"/>
              <a:cs typeface="Calibri"/>
              <a:sym typeface="Calibri"/>
            </a:endParaRPr>
          </a:p>
          <a:p>
            <a:pPr indent="-292100" lvl="1" marL="914400" rtl="0" algn="l">
              <a:lnSpc>
                <a:spcPct val="150000"/>
              </a:lnSpc>
              <a:spcBef>
                <a:spcPts val="0"/>
              </a:spcBef>
              <a:spcAft>
                <a:spcPts val="0"/>
              </a:spcAft>
              <a:buClr>
                <a:srgbClr val="1E1E1E"/>
              </a:buClr>
              <a:buSzPts val="1000"/>
              <a:buFont typeface="Calibri"/>
              <a:buAutoNum type="alphaLcParenBoth"/>
            </a:pPr>
            <a:r>
              <a:rPr lang="en-GB" sz="1000">
                <a:solidFill>
                  <a:srgbClr val="1E1E1E"/>
                </a:solidFill>
                <a:highlight>
                  <a:srgbClr val="FFFFFF"/>
                </a:highlight>
                <a:latin typeface="Calibri"/>
                <a:ea typeface="Calibri"/>
                <a:cs typeface="Calibri"/>
                <a:sym typeface="Calibri"/>
              </a:rPr>
              <a:t>to his age, ability and aptitude, and</a:t>
            </a:r>
            <a:endParaRPr sz="1000">
              <a:solidFill>
                <a:srgbClr val="1E1E1E"/>
              </a:solidFill>
              <a:highlight>
                <a:srgbClr val="FFFFFF"/>
              </a:highlight>
              <a:latin typeface="Calibri"/>
              <a:ea typeface="Calibri"/>
              <a:cs typeface="Calibri"/>
              <a:sym typeface="Calibri"/>
            </a:endParaRPr>
          </a:p>
          <a:p>
            <a:pPr indent="-292100" lvl="1" marL="914400" rtl="0" algn="l">
              <a:lnSpc>
                <a:spcPct val="150000"/>
              </a:lnSpc>
              <a:spcBef>
                <a:spcPts val="0"/>
              </a:spcBef>
              <a:spcAft>
                <a:spcPts val="0"/>
              </a:spcAft>
              <a:buClr>
                <a:srgbClr val="1E1E1E"/>
              </a:buClr>
              <a:buSzPts val="1000"/>
              <a:buAutoNum type="alphaLcParenBoth"/>
            </a:pPr>
            <a:r>
              <a:rPr lang="en-GB" sz="1000">
                <a:solidFill>
                  <a:srgbClr val="1E1E1E"/>
                </a:solidFill>
                <a:highlight>
                  <a:srgbClr val="FFFFFF"/>
                </a:highlight>
                <a:latin typeface="Calibri"/>
                <a:ea typeface="Calibri"/>
                <a:cs typeface="Calibri"/>
                <a:sym typeface="Calibri"/>
              </a:rPr>
              <a:t>to any special educational needs (in the case of a child who is in the area of a local authority in England) or additional learning needs (in the case of a child who is in the area of a local authority in Wales)</a:t>
            </a:r>
            <a:r>
              <a:rPr lang="en-GB" sz="1000">
                <a:solidFill>
                  <a:schemeClr val="dk1"/>
                </a:solidFill>
                <a:highlight>
                  <a:srgbClr val="FFFFFF"/>
                </a:highlight>
                <a:latin typeface="Calibri"/>
                <a:ea typeface="Calibri"/>
                <a:cs typeface="Calibri"/>
                <a:sym typeface="Calibri"/>
              </a:rPr>
              <a:t>]</a:t>
            </a:r>
            <a:r>
              <a:rPr lang="en-GB" sz="1000">
                <a:solidFill>
                  <a:srgbClr val="1E1E1E"/>
                </a:solidFill>
                <a:highlight>
                  <a:srgbClr val="FFFFFF"/>
                </a:highlight>
                <a:latin typeface="Calibri"/>
                <a:ea typeface="Calibri"/>
                <a:cs typeface="Calibri"/>
                <a:sym typeface="Calibri"/>
              </a:rPr>
              <a:t> he may have,</a:t>
            </a:r>
            <a:endParaRPr sz="1000">
              <a:solidFill>
                <a:srgbClr val="1E1E1E"/>
              </a:solidFill>
              <a:highlight>
                <a:srgbClr val="FFFFFF"/>
              </a:highlight>
              <a:latin typeface="Calibri"/>
              <a:ea typeface="Calibri"/>
              <a:cs typeface="Calibri"/>
              <a:sym typeface="Calibri"/>
            </a:endParaRPr>
          </a:p>
          <a:p>
            <a:pPr indent="-292100" lvl="0" marL="457200" rtl="0" algn="just">
              <a:lnSpc>
                <a:spcPct val="150000"/>
              </a:lnSpc>
              <a:spcBef>
                <a:spcPts val="0"/>
              </a:spcBef>
              <a:spcAft>
                <a:spcPts val="0"/>
              </a:spcAft>
              <a:buClr>
                <a:srgbClr val="1E1E1E"/>
              </a:buClr>
              <a:buSzPts val="1000"/>
              <a:buFont typeface="Calibri"/>
              <a:buAutoNum type="arabicParenBoth"/>
            </a:pPr>
            <a:r>
              <a:rPr lang="en-GB" sz="1000">
                <a:solidFill>
                  <a:srgbClr val="1E1E1E"/>
                </a:solidFill>
                <a:highlight>
                  <a:srgbClr val="FFFFFF"/>
                </a:highlight>
                <a:latin typeface="Calibri"/>
                <a:ea typeface="Calibri"/>
                <a:cs typeface="Calibri"/>
                <a:sym typeface="Calibri"/>
              </a:rPr>
              <a:t>either by regular attendance at school or otherwise.</a:t>
            </a:r>
            <a:endParaRPr b="1">
              <a:solidFill>
                <a:schemeClr val="dk1"/>
              </a:solidFill>
              <a:highlight>
                <a:srgbClr val="FFFFFF"/>
              </a:highlight>
              <a:latin typeface="Calibri"/>
              <a:ea typeface="Calibri"/>
              <a:cs typeface="Calibri"/>
              <a:sym typeface="Calibri"/>
            </a:endParaRPr>
          </a:p>
        </p:txBody>
      </p:sp>
      <p:sp>
        <p:nvSpPr>
          <p:cNvPr id="363" name="Google Shape;363;g34fb3b83783_0_339"/>
          <p:cNvSpPr txBox="1"/>
          <p:nvPr/>
        </p:nvSpPr>
        <p:spPr>
          <a:xfrm>
            <a:off x="223625" y="3875975"/>
            <a:ext cx="5530500" cy="1843500"/>
          </a:xfrm>
          <a:prstGeom prst="rect">
            <a:avLst/>
          </a:prstGeom>
          <a:solidFill>
            <a:schemeClr val="lt1"/>
          </a:solidFill>
          <a:ln cap="flat" cmpd="sng" w="19050">
            <a:solidFill>
              <a:schemeClr val="accent4"/>
            </a:solidFill>
            <a:prstDash val="solid"/>
            <a:miter lim="800000"/>
            <a:headEnd len="sm" w="sm" type="none"/>
            <a:tailEnd len="sm" w="sm" type="none"/>
          </a:ln>
        </p:spPr>
        <p:txBody>
          <a:bodyPr anchorCtr="0" anchor="t" bIns="45700" lIns="91425" spcFirstLastPara="1" rIns="91425" wrap="square" tIns="45700">
            <a:spAutoFit/>
          </a:bodyPr>
          <a:lstStyle/>
          <a:p>
            <a:pPr indent="0" lvl="0" marL="0" rtl="0" algn="l">
              <a:lnSpc>
                <a:spcPct val="120000"/>
              </a:lnSpc>
              <a:spcBef>
                <a:spcPts val="0"/>
              </a:spcBef>
              <a:spcAft>
                <a:spcPts val="0"/>
              </a:spcAft>
              <a:buClr>
                <a:schemeClr val="dk1"/>
              </a:buClr>
              <a:buSzPts val="1100"/>
              <a:buFont typeface="Arial"/>
              <a:buNone/>
            </a:pPr>
            <a:r>
              <a:rPr b="1" lang="en-GB" sz="1300">
                <a:solidFill>
                  <a:schemeClr val="dk1"/>
                </a:solidFill>
                <a:highlight>
                  <a:srgbClr val="FFFFFF"/>
                </a:highlight>
                <a:latin typeface="Calibri"/>
                <a:ea typeface="Calibri"/>
                <a:cs typeface="Calibri"/>
                <a:sym typeface="Calibri"/>
              </a:rPr>
              <a:t>444 Offence: failure to secure regular attendance at school of registered pupil</a:t>
            </a:r>
            <a:endParaRPr b="1" sz="1300">
              <a:solidFill>
                <a:schemeClr val="dk1"/>
              </a:solidFill>
              <a:highlight>
                <a:srgbClr val="FFFFFF"/>
              </a:highlight>
              <a:latin typeface="Calibri"/>
              <a:ea typeface="Calibri"/>
              <a:cs typeface="Calibri"/>
              <a:sym typeface="Calibri"/>
            </a:endParaRPr>
          </a:p>
          <a:p>
            <a:pPr indent="-292100" lvl="0" marL="457200" rtl="0" algn="l">
              <a:lnSpc>
                <a:spcPct val="120000"/>
              </a:lnSpc>
              <a:spcBef>
                <a:spcPts val="500"/>
              </a:spcBef>
              <a:spcAft>
                <a:spcPts val="0"/>
              </a:spcAft>
              <a:buClr>
                <a:srgbClr val="1E1E1E"/>
              </a:buClr>
              <a:buSzPts val="1000"/>
              <a:buFont typeface="Calibri"/>
              <a:buAutoNum type="arabicParenBoth"/>
            </a:pPr>
            <a:r>
              <a:rPr lang="en-GB" sz="1000">
                <a:solidFill>
                  <a:srgbClr val="1E1E1E"/>
                </a:solidFill>
                <a:highlight>
                  <a:srgbClr val="FFFFFF"/>
                </a:highlight>
                <a:latin typeface="Calibri"/>
                <a:ea typeface="Calibri"/>
                <a:cs typeface="Calibri"/>
                <a:sym typeface="Calibri"/>
              </a:rPr>
              <a:t>If a child of compulsory school age who is a registered pupil at a school fails to attend regularly at the school, his parent is guilty of an offence</a:t>
            </a:r>
            <a:endParaRPr sz="1000">
              <a:solidFill>
                <a:srgbClr val="1E1E1E"/>
              </a:solidFill>
              <a:highlight>
                <a:srgbClr val="FFFFFF"/>
              </a:highlight>
              <a:latin typeface="Calibri"/>
              <a:ea typeface="Calibri"/>
              <a:cs typeface="Calibri"/>
              <a:sym typeface="Calibri"/>
            </a:endParaRPr>
          </a:p>
          <a:p>
            <a:pPr indent="-292100" lvl="1" marL="914400" rtl="0" algn="l">
              <a:lnSpc>
                <a:spcPct val="120000"/>
              </a:lnSpc>
              <a:spcBef>
                <a:spcPts val="0"/>
              </a:spcBef>
              <a:spcAft>
                <a:spcPts val="0"/>
              </a:spcAft>
              <a:buClr>
                <a:srgbClr val="1E1E1E"/>
              </a:buClr>
              <a:buSzPts val="1000"/>
              <a:buFont typeface="Calibri"/>
              <a:buAutoNum type="alphaLcParenBoth"/>
            </a:pPr>
            <a:r>
              <a:rPr lang="en-GB" sz="1000">
                <a:solidFill>
                  <a:srgbClr val="1E1E1E"/>
                </a:solidFill>
                <a:highlight>
                  <a:srgbClr val="FFFFFF"/>
                </a:highlight>
                <a:latin typeface="Calibri"/>
                <a:ea typeface="Calibri"/>
                <a:cs typeface="Calibri"/>
                <a:sym typeface="Calibri"/>
              </a:rPr>
              <a:t>If in the circumstances mentioned in subsection (1) the parent knows that his child is failing to attend regularly at the school and fails to cause him to do so, he is guilty of an offence.</a:t>
            </a:r>
            <a:endParaRPr sz="1000">
              <a:solidFill>
                <a:schemeClr val="dk1"/>
              </a:solidFill>
              <a:highlight>
                <a:srgbClr val="FFFFFF"/>
              </a:highlight>
              <a:latin typeface="Calibri"/>
              <a:ea typeface="Calibri"/>
              <a:cs typeface="Calibri"/>
              <a:sym typeface="Calibri"/>
            </a:endParaRPr>
          </a:p>
          <a:p>
            <a:pPr indent="-292100" lvl="1" marL="914400" rtl="0" algn="l">
              <a:lnSpc>
                <a:spcPct val="120000"/>
              </a:lnSpc>
              <a:spcBef>
                <a:spcPts val="0"/>
              </a:spcBef>
              <a:spcAft>
                <a:spcPts val="0"/>
              </a:spcAft>
              <a:buClr>
                <a:srgbClr val="1E1E1E"/>
              </a:buClr>
              <a:buSzPts val="1000"/>
              <a:buFont typeface="Calibri"/>
              <a:buAutoNum type="alphaLcParenBoth"/>
            </a:pPr>
            <a:r>
              <a:rPr lang="en-GB" sz="1000">
                <a:solidFill>
                  <a:srgbClr val="1E1E1E"/>
                </a:solidFill>
                <a:highlight>
                  <a:srgbClr val="FFFFFF"/>
                </a:highlight>
                <a:latin typeface="Calibri"/>
                <a:ea typeface="Calibri"/>
                <a:cs typeface="Calibri"/>
                <a:sym typeface="Calibri"/>
              </a:rPr>
              <a:t>It is a defence for a person charged with an offence under subsection (1A) to prove that he had a reasonable justification for his failure to cause the child to attend regularly at the school.</a:t>
            </a:r>
            <a:endParaRPr sz="1000">
              <a:solidFill>
                <a:srgbClr val="1E1E1E"/>
              </a:solidFill>
              <a:highlight>
                <a:srgbClr val="FFFFFF"/>
              </a:highlight>
              <a:latin typeface="Calibri"/>
              <a:ea typeface="Calibri"/>
              <a:cs typeface="Calibri"/>
              <a:sym typeface="Calibri"/>
            </a:endParaRPr>
          </a:p>
        </p:txBody>
      </p:sp>
      <p:sp>
        <p:nvSpPr>
          <p:cNvPr id="364" name="Google Shape;364;g34fb3b83783_0_339"/>
          <p:cNvSpPr txBox="1"/>
          <p:nvPr/>
        </p:nvSpPr>
        <p:spPr>
          <a:xfrm>
            <a:off x="223625" y="793450"/>
            <a:ext cx="5530500" cy="461700"/>
          </a:xfrm>
          <a:prstGeom prst="rect">
            <a:avLst/>
          </a:prstGeom>
          <a:solidFill>
            <a:schemeClr val="accent4"/>
          </a:solidFill>
          <a:ln>
            <a:noFill/>
          </a:ln>
          <a:effectLst>
            <a:outerShdw blurRad="285750" rotWithShape="0" algn="bl" dir="5400000" dist="19050">
              <a:srgbClr val="000000">
                <a:alpha val="5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400">
                <a:solidFill>
                  <a:schemeClr val="lt1"/>
                </a:solidFill>
                <a:latin typeface="Calibri"/>
                <a:ea typeface="Calibri"/>
                <a:cs typeface="Calibri"/>
                <a:sym typeface="Calibri"/>
              </a:rPr>
              <a:t>EDUCATION ACT</a:t>
            </a:r>
            <a:r>
              <a:rPr b="1" lang="en-GB" sz="2400">
                <a:solidFill>
                  <a:schemeClr val="lt1"/>
                </a:solidFill>
                <a:latin typeface="Calibri"/>
                <a:ea typeface="Calibri"/>
                <a:cs typeface="Calibri"/>
                <a:sym typeface="Calibri"/>
              </a:rPr>
              <a:t> 1996</a:t>
            </a:r>
            <a:endParaRPr>
              <a:solidFill>
                <a:schemeClr val="lt1"/>
              </a:solidFill>
              <a:latin typeface="Calibri"/>
              <a:ea typeface="Calibri"/>
              <a:cs typeface="Calibri"/>
              <a:sym typeface="Calibri"/>
            </a:endParaRPr>
          </a:p>
        </p:txBody>
      </p:sp>
      <p:sp>
        <p:nvSpPr>
          <p:cNvPr id="365" name="Google Shape;365;g34fb3b83783_0_339"/>
          <p:cNvSpPr/>
          <p:nvPr/>
        </p:nvSpPr>
        <p:spPr>
          <a:xfrm>
            <a:off x="6175525" y="793450"/>
            <a:ext cx="5599200" cy="4926000"/>
          </a:xfrm>
          <a:prstGeom prst="roundRect">
            <a:avLst>
              <a:gd fmla="val 16667" name="adj"/>
            </a:avLst>
          </a:prstGeom>
          <a:solidFill>
            <a:srgbClr val="F2A982"/>
          </a:solidFill>
          <a:ln cap="flat" cmpd="sng" w="19050">
            <a:solidFill>
              <a:srgbClr val="F2A982"/>
            </a:solidFill>
            <a:prstDash val="solid"/>
            <a:miter lim="800000"/>
            <a:headEnd len="sm" w="sm" type="none"/>
            <a:tailEnd len="sm" w="sm" type="none"/>
          </a:ln>
          <a:effectLst>
            <a:outerShdw blurRad="285750" rotWithShape="0" algn="bl" dir="5400000" dist="19050">
              <a:schemeClr val="accent4">
                <a:alpha val="50000"/>
              </a:schemeClr>
            </a:outerShdw>
          </a:effectLst>
        </p:spPr>
        <p:txBody>
          <a:bodyPr anchorCtr="0" anchor="ctr" bIns="45700" lIns="91425" spcFirstLastPara="1" rIns="91425" wrap="square" tIns="45700">
            <a:noAutofit/>
          </a:bodyPr>
          <a:lstStyle/>
          <a:p>
            <a:pPr indent="0" lvl="0" marL="0" rtl="0" algn="l">
              <a:lnSpc>
                <a:spcPct val="115000"/>
              </a:lnSpc>
              <a:spcBef>
                <a:spcPts val="1400"/>
              </a:spcBef>
              <a:spcAft>
                <a:spcPts val="0"/>
              </a:spcAft>
              <a:buClr>
                <a:schemeClr val="dk1"/>
              </a:buClr>
              <a:buSzPts val="1100"/>
              <a:buFont typeface="Arial"/>
              <a:buNone/>
            </a:pPr>
            <a:r>
              <a:rPr b="1" lang="en-GB" sz="1700">
                <a:solidFill>
                  <a:schemeClr val="lt1"/>
                </a:solidFill>
                <a:latin typeface="Calibri"/>
                <a:ea typeface="Calibri"/>
                <a:cs typeface="Calibri"/>
                <a:sym typeface="Calibri"/>
              </a:rPr>
              <a:t>Summary of Parental Duty</a:t>
            </a:r>
            <a:endParaRPr b="1" sz="1700">
              <a:solidFill>
                <a:schemeClr val="lt1"/>
              </a:solidFill>
              <a:latin typeface="Calibri"/>
              <a:ea typeface="Calibri"/>
              <a:cs typeface="Calibri"/>
              <a:sym typeface="Calibri"/>
            </a:endParaRPr>
          </a:p>
          <a:p>
            <a:pPr indent="0" lvl="0" marL="0" rtl="0" algn="l">
              <a:lnSpc>
                <a:spcPct val="115000"/>
              </a:lnSpc>
              <a:spcBef>
                <a:spcPts val="1200"/>
              </a:spcBef>
              <a:spcAft>
                <a:spcPts val="0"/>
              </a:spcAft>
              <a:buSzPts val="1100"/>
              <a:buNone/>
            </a:pPr>
            <a:r>
              <a:rPr lang="en-GB" sz="1500">
                <a:solidFill>
                  <a:schemeClr val="lt1"/>
                </a:solidFill>
                <a:latin typeface="Calibri"/>
                <a:ea typeface="Calibri"/>
                <a:cs typeface="Calibri"/>
                <a:sym typeface="Calibri"/>
              </a:rPr>
              <a:t>Parents must ensure their child receives </a:t>
            </a:r>
            <a:r>
              <a:rPr b="1" lang="en-GB" sz="1500">
                <a:solidFill>
                  <a:schemeClr val="lt1"/>
                </a:solidFill>
                <a:latin typeface="Calibri"/>
                <a:ea typeface="Calibri"/>
                <a:cs typeface="Calibri"/>
                <a:sym typeface="Calibri"/>
              </a:rPr>
              <a:t>suitable full-time education</a:t>
            </a:r>
            <a:r>
              <a:rPr lang="en-GB" sz="1500">
                <a:solidFill>
                  <a:schemeClr val="lt1"/>
                </a:solidFill>
                <a:latin typeface="Calibri"/>
                <a:ea typeface="Calibri"/>
                <a:cs typeface="Calibri"/>
                <a:sym typeface="Calibri"/>
              </a:rPr>
              <a:t>.  This can be </a:t>
            </a:r>
            <a:r>
              <a:rPr b="1" lang="en-GB" sz="1500">
                <a:solidFill>
                  <a:schemeClr val="lt1"/>
                </a:solidFill>
                <a:latin typeface="Calibri"/>
                <a:ea typeface="Calibri"/>
                <a:cs typeface="Calibri"/>
                <a:sym typeface="Calibri"/>
              </a:rPr>
              <a:t>at school or elsewhere</a:t>
            </a:r>
            <a:r>
              <a:rPr lang="en-GB" sz="1500">
                <a:solidFill>
                  <a:schemeClr val="lt1"/>
                </a:solidFill>
                <a:latin typeface="Calibri"/>
                <a:ea typeface="Calibri"/>
                <a:cs typeface="Calibri"/>
                <a:sym typeface="Calibri"/>
              </a:rPr>
              <a:t>, and must meet the child’s special educational needs.</a:t>
            </a:r>
            <a:br>
              <a:rPr lang="en-GB" sz="1500">
                <a:solidFill>
                  <a:schemeClr val="lt1"/>
                </a:solidFill>
                <a:latin typeface="Calibri"/>
                <a:ea typeface="Calibri"/>
                <a:cs typeface="Calibri"/>
                <a:sym typeface="Calibri"/>
              </a:rPr>
            </a:br>
            <a:r>
              <a:rPr lang="en-GB" sz="1500">
                <a:solidFill>
                  <a:schemeClr val="lt1"/>
                </a:solidFill>
                <a:latin typeface="Calibri"/>
                <a:ea typeface="Calibri"/>
                <a:cs typeface="Calibri"/>
                <a:sym typeface="Calibri"/>
              </a:rPr>
              <a:t>Parents must engage with support but cannot be penalised if absence arises from unmet needs or lawful exceptions.</a:t>
            </a:r>
            <a:endParaRPr sz="15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rPr lang="en-GB" sz="1500">
                <a:solidFill>
                  <a:schemeClr val="lt1"/>
                </a:solidFill>
                <a:latin typeface="Calibri"/>
                <a:ea typeface="Calibri"/>
                <a:cs typeface="Calibri"/>
                <a:sym typeface="Calibri"/>
              </a:rPr>
              <a:t>Education must be:</a:t>
            </a:r>
            <a:endParaRPr sz="1500">
              <a:solidFill>
                <a:schemeClr val="lt1"/>
              </a:solidFill>
              <a:latin typeface="Calibri"/>
              <a:ea typeface="Calibri"/>
              <a:cs typeface="Calibri"/>
              <a:sym typeface="Calibri"/>
            </a:endParaRPr>
          </a:p>
          <a:p>
            <a:pPr indent="-323850" lvl="0" marL="457200" rtl="0" algn="l">
              <a:lnSpc>
                <a:spcPct val="115000"/>
              </a:lnSpc>
              <a:spcBef>
                <a:spcPts val="1200"/>
              </a:spcBef>
              <a:spcAft>
                <a:spcPts val="0"/>
              </a:spcAft>
              <a:buClr>
                <a:schemeClr val="lt1"/>
              </a:buClr>
              <a:buSzPts val="1500"/>
              <a:buFont typeface="Calibri"/>
              <a:buChar char="●"/>
            </a:pPr>
            <a:r>
              <a:rPr b="1" lang="en-GB" sz="1500">
                <a:solidFill>
                  <a:schemeClr val="lt1"/>
                </a:solidFill>
                <a:latin typeface="Calibri"/>
                <a:ea typeface="Calibri"/>
                <a:cs typeface="Calibri"/>
                <a:sym typeface="Calibri"/>
              </a:rPr>
              <a:t>Efficient</a:t>
            </a:r>
            <a:r>
              <a:rPr lang="en-GB" sz="1500">
                <a:solidFill>
                  <a:schemeClr val="lt1"/>
                </a:solidFill>
                <a:latin typeface="Calibri"/>
                <a:ea typeface="Calibri"/>
                <a:cs typeface="Calibri"/>
                <a:sym typeface="Calibri"/>
              </a:rPr>
              <a:t> – achieves learning outcomes</a:t>
            </a:r>
            <a:endParaRPr sz="1500">
              <a:solidFill>
                <a:schemeClr val="lt1"/>
              </a:solidFill>
              <a:latin typeface="Calibri"/>
              <a:ea typeface="Calibri"/>
              <a:cs typeface="Calibri"/>
              <a:sym typeface="Calibri"/>
            </a:endParaRPr>
          </a:p>
          <a:p>
            <a:pPr indent="-323850" lvl="0" marL="457200" rtl="0" algn="l">
              <a:lnSpc>
                <a:spcPct val="115000"/>
              </a:lnSpc>
              <a:spcBef>
                <a:spcPts val="0"/>
              </a:spcBef>
              <a:spcAft>
                <a:spcPts val="0"/>
              </a:spcAft>
              <a:buClr>
                <a:schemeClr val="lt1"/>
              </a:buClr>
              <a:buSzPts val="1500"/>
              <a:buFont typeface="Calibri"/>
              <a:buChar char="●"/>
            </a:pPr>
            <a:r>
              <a:rPr b="1" lang="en-GB" sz="1500">
                <a:solidFill>
                  <a:schemeClr val="lt1"/>
                </a:solidFill>
                <a:latin typeface="Calibri"/>
                <a:ea typeface="Calibri"/>
                <a:cs typeface="Calibri"/>
                <a:sym typeface="Calibri"/>
              </a:rPr>
              <a:t>Full-time</a:t>
            </a:r>
            <a:r>
              <a:rPr lang="en-GB" sz="1500">
                <a:solidFill>
                  <a:schemeClr val="lt1"/>
                </a:solidFill>
                <a:latin typeface="Calibri"/>
                <a:ea typeface="Calibri"/>
                <a:cs typeface="Calibri"/>
                <a:sym typeface="Calibri"/>
              </a:rPr>
              <a:t> – broadly in line with school hours</a:t>
            </a:r>
            <a:endParaRPr sz="1500">
              <a:solidFill>
                <a:schemeClr val="lt1"/>
              </a:solidFill>
              <a:latin typeface="Calibri"/>
              <a:ea typeface="Calibri"/>
              <a:cs typeface="Calibri"/>
              <a:sym typeface="Calibri"/>
            </a:endParaRPr>
          </a:p>
          <a:p>
            <a:pPr indent="-323850" lvl="0" marL="457200" rtl="0" algn="l">
              <a:lnSpc>
                <a:spcPct val="115000"/>
              </a:lnSpc>
              <a:spcBef>
                <a:spcPts val="0"/>
              </a:spcBef>
              <a:spcAft>
                <a:spcPts val="0"/>
              </a:spcAft>
              <a:buClr>
                <a:schemeClr val="lt1"/>
              </a:buClr>
              <a:buSzPts val="1500"/>
              <a:buFont typeface="Calibri"/>
              <a:buChar char="●"/>
            </a:pPr>
            <a:r>
              <a:rPr b="1" lang="en-GB" sz="1500">
                <a:solidFill>
                  <a:schemeClr val="lt1"/>
                </a:solidFill>
                <a:latin typeface="Calibri"/>
                <a:ea typeface="Calibri"/>
                <a:cs typeface="Calibri"/>
                <a:sym typeface="Calibri"/>
              </a:rPr>
              <a:t>Suitable</a:t>
            </a:r>
            <a:r>
              <a:rPr lang="en-GB" sz="1500">
                <a:solidFill>
                  <a:schemeClr val="lt1"/>
                </a:solidFill>
                <a:latin typeface="Calibri"/>
                <a:ea typeface="Calibri"/>
                <a:cs typeface="Calibri"/>
                <a:sym typeface="Calibri"/>
              </a:rPr>
              <a:t> – tailored to the child’s </a:t>
            </a:r>
            <a:r>
              <a:rPr b="1" lang="en-GB" sz="1500">
                <a:solidFill>
                  <a:schemeClr val="lt1"/>
                </a:solidFill>
                <a:latin typeface="Calibri"/>
                <a:ea typeface="Calibri"/>
                <a:cs typeface="Calibri"/>
                <a:sym typeface="Calibri"/>
              </a:rPr>
              <a:t>age, ability, and SEN</a:t>
            </a:r>
            <a:br>
              <a:rPr b="1" lang="en-GB" sz="1500">
                <a:solidFill>
                  <a:schemeClr val="lt1"/>
                </a:solidFill>
                <a:latin typeface="Calibri"/>
                <a:ea typeface="Calibri"/>
                <a:cs typeface="Calibri"/>
                <a:sym typeface="Calibri"/>
              </a:rPr>
            </a:br>
            <a:endParaRPr b="1" sz="1500">
              <a:solidFill>
                <a:schemeClr val="lt1"/>
              </a:solidFill>
              <a:latin typeface="Calibri"/>
              <a:ea typeface="Calibri"/>
              <a:cs typeface="Calibri"/>
              <a:sym typeface="Calibri"/>
            </a:endParaRPr>
          </a:p>
          <a:p>
            <a:pPr indent="0" lvl="0" marL="0" rtl="0" algn="l">
              <a:lnSpc>
                <a:spcPct val="115000"/>
              </a:lnSpc>
              <a:spcBef>
                <a:spcPts val="1200"/>
              </a:spcBef>
              <a:spcAft>
                <a:spcPts val="1200"/>
              </a:spcAft>
              <a:buNone/>
            </a:pPr>
            <a:r>
              <a:rPr lang="en-GB" sz="1500">
                <a:solidFill>
                  <a:schemeClr val="lt1"/>
                </a:solidFill>
                <a:latin typeface="Calibri"/>
                <a:ea typeface="Calibri"/>
                <a:cs typeface="Calibri"/>
                <a:sym typeface="Calibri"/>
              </a:rPr>
              <a:t>This includes </a:t>
            </a:r>
            <a:r>
              <a:rPr b="1" lang="en-GB" sz="1500">
                <a:solidFill>
                  <a:schemeClr val="lt1"/>
                </a:solidFill>
                <a:latin typeface="Calibri"/>
                <a:ea typeface="Calibri"/>
                <a:cs typeface="Calibri"/>
                <a:sym typeface="Calibri"/>
              </a:rPr>
              <a:t>EOTAS</a:t>
            </a:r>
            <a:r>
              <a:rPr lang="en-GB" sz="1500">
                <a:solidFill>
                  <a:schemeClr val="lt1"/>
                </a:solidFill>
                <a:latin typeface="Calibri"/>
                <a:ea typeface="Calibri"/>
                <a:cs typeface="Calibri"/>
                <a:sym typeface="Calibri"/>
              </a:rPr>
              <a:t> (Education Otherwise Than At School) and </a:t>
            </a:r>
            <a:r>
              <a:rPr b="1" lang="en-GB" sz="1500">
                <a:solidFill>
                  <a:schemeClr val="lt1"/>
                </a:solidFill>
                <a:latin typeface="Calibri"/>
                <a:ea typeface="Calibri"/>
                <a:cs typeface="Calibri"/>
                <a:sym typeface="Calibri"/>
              </a:rPr>
              <a:t>elective home education</a:t>
            </a:r>
            <a:r>
              <a:rPr lang="en-GB" sz="1500">
                <a:solidFill>
                  <a:schemeClr val="lt1"/>
                </a:solidFill>
                <a:latin typeface="Calibri"/>
                <a:ea typeface="Calibri"/>
                <a:cs typeface="Calibri"/>
                <a:sym typeface="Calibri"/>
              </a:rPr>
              <a:t>.</a:t>
            </a:r>
            <a:endParaRPr sz="1500">
              <a:solidFill>
                <a:schemeClr val="lt1"/>
              </a:solidFill>
              <a:latin typeface="Calibri"/>
              <a:ea typeface="Calibri"/>
              <a:cs typeface="Calibri"/>
              <a:sym typeface="Calibri"/>
            </a:endParaRPr>
          </a:p>
        </p:txBody>
      </p:sp>
      <p:pic>
        <p:nvPicPr>
          <p:cNvPr id="366" name="Google Shape;366;g34fb3b83783_0_339"/>
          <p:cNvPicPr preferRelativeResize="0"/>
          <p:nvPr/>
        </p:nvPicPr>
        <p:blipFill rotWithShape="1">
          <a:blip r:embed="rId3">
            <a:alphaModFix/>
          </a:blip>
          <a:srcRect b="0" l="0" r="0" t="0"/>
          <a:stretch/>
        </p:blipFill>
        <p:spPr>
          <a:xfrm>
            <a:off x="143950" y="0"/>
            <a:ext cx="1647576" cy="8277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pic>
        <p:nvPicPr>
          <p:cNvPr id="372" name="Google Shape;372;g34fb3b83783_0_481"/>
          <p:cNvPicPr preferRelativeResize="0"/>
          <p:nvPr/>
        </p:nvPicPr>
        <p:blipFill rotWithShape="1">
          <a:blip r:embed="rId3">
            <a:alphaModFix/>
          </a:blip>
          <a:srcRect b="40058" l="2940" r="0" t="23115"/>
          <a:stretch/>
        </p:blipFill>
        <p:spPr>
          <a:xfrm>
            <a:off x="66941" y="56307"/>
            <a:ext cx="2114945" cy="405466"/>
          </a:xfrm>
          <a:prstGeom prst="rect">
            <a:avLst/>
          </a:prstGeom>
          <a:noFill/>
          <a:ln>
            <a:noFill/>
          </a:ln>
        </p:spPr>
      </p:pic>
      <p:sp>
        <p:nvSpPr>
          <p:cNvPr id="373" name="Google Shape;373;g34fb3b83783_0_481"/>
          <p:cNvSpPr txBox="1"/>
          <p:nvPr/>
        </p:nvSpPr>
        <p:spPr>
          <a:xfrm>
            <a:off x="9747199" y="6549950"/>
            <a:ext cx="2792700" cy="215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800">
                <a:solidFill>
                  <a:schemeClr val="dk1"/>
                </a:solidFill>
                <a:latin typeface="Arial"/>
                <a:ea typeface="Arial"/>
                <a:cs typeface="Arial"/>
                <a:sym typeface="Arial"/>
              </a:rPr>
              <a:t>© </a:t>
            </a:r>
            <a:r>
              <a:rPr lang="en-GB" sz="800">
                <a:solidFill>
                  <a:schemeClr val="dk1"/>
                </a:solidFill>
              </a:rPr>
              <a:t>2024-2026 </a:t>
            </a:r>
            <a:r>
              <a:rPr lang="en-GB" sz="800">
                <a:solidFill>
                  <a:schemeClr val="dk1"/>
                </a:solidFill>
                <a:latin typeface="Arial"/>
                <a:ea typeface="Arial"/>
                <a:cs typeface="Arial"/>
                <a:sym typeface="Arial"/>
              </a:rPr>
              <a:t>SEN Parent Support Group</a:t>
            </a:r>
            <a:endParaRPr/>
          </a:p>
        </p:txBody>
      </p:sp>
      <p:sp>
        <p:nvSpPr>
          <p:cNvPr id="374" name="Google Shape;374;g34fb3b83783_0_481"/>
          <p:cNvSpPr/>
          <p:nvPr/>
        </p:nvSpPr>
        <p:spPr>
          <a:xfrm>
            <a:off x="2443650" y="124325"/>
            <a:ext cx="9459000" cy="492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GB" sz="2600">
                <a:solidFill>
                  <a:srgbClr val="15C2FF"/>
                </a:solidFill>
              </a:rPr>
              <a:t>ABSENCE &amp; ATTENDANCE - </a:t>
            </a:r>
            <a:r>
              <a:rPr lang="en-GB" sz="2600">
                <a:solidFill>
                  <a:srgbClr val="15C2FF"/>
                </a:solidFill>
              </a:rPr>
              <a:t>LOCAL AUTHORITY DUTIES</a:t>
            </a:r>
            <a:endParaRPr b="1" sz="2600" cap="none">
              <a:solidFill>
                <a:srgbClr val="15C2FF"/>
              </a:solidFill>
              <a:latin typeface="Arial"/>
              <a:ea typeface="Arial"/>
              <a:cs typeface="Arial"/>
              <a:sym typeface="Arial"/>
            </a:endParaRPr>
          </a:p>
        </p:txBody>
      </p:sp>
      <p:sp>
        <p:nvSpPr>
          <p:cNvPr id="375" name="Google Shape;375;g34fb3b83783_0_481"/>
          <p:cNvSpPr txBox="1"/>
          <p:nvPr/>
        </p:nvSpPr>
        <p:spPr>
          <a:xfrm>
            <a:off x="223622" y="1431975"/>
            <a:ext cx="5530500" cy="1320000"/>
          </a:xfrm>
          <a:prstGeom prst="rect">
            <a:avLst/>
          </a:prstGeom>
          <a:solidFill>
            <a:schemeClr val="lt1"/>
          </a:solidFill>
          <a:ln cap="flat" cmpd="sng" w="19050">
            <a:solidFill>
              <a:schemeClr val="accent4"/>
            </a:solidFill>
            <a:prstDash val="solid"/>
            <a:miter lim="800000"/>
            <a:headEnd len="sm" w="sm" type="none"/>
            <a:tailEnd len="sm" w="sm" type="none"/>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b="1" lang="en-GB" sz="1300">
                <a:solidFill>
                  <a:schemeClr val="dk1"/>
                </a:solidFill>
                <a:highlight>
                  <a:srgbClr val="FFFFFF"/>
                </a:highlight>
                <a:latin typeface="Calibri"/>
                <a:ea typeface="Calibri"/>
                <a:cs typeface="Calibri"/>
                <a:sym typeface="Calibri"/>
              </a:rPr>
              <a:t>19 Exceptional provision of education in pupil referral units or elsewhere</a:t>
            </a:r>
            <a:endParaRPr b="1" sz="1300">
              <a:solidFill>
                <a:schemeClr val="dk1"/>
              </a:solidFill>
              <a:highlight>
                <a:srgbClr val="FFFFFF"/>
              </a:highlight>
              <a:latin typeface="Calibri"/>
              <a:ea typeface="Calibri"/>
              <a:cs typeface="Calibri"/>
              <a:sym typeface="Calibri"/>
            </a:endParaRPr>
          </a:p>
          <a:p>
            <a:pPr indent="-292100" lvl="0" marL="457200" rtl="0" algn="l">
              <a:lnSpc>
                <a:spcPct val="115000"/>
              </a:lnSpc>
              <a:spcBef>
                <a:spcPts val="500"/>
              </a:spcBef>
              <a:spcAft>
                <a:spcPts val="0"/>
              </a:spcAft>
              <a:buClr>
                <a:srgbClr val="1E1E1E"/>
              </a:buClr>
              <a:buSzPts val="1000"/>
              <a:buFont typeface="Calibri"/>
              <a:buAutoNum type="arabicParenBoth"/>
            </a:pPr>
            <a:r>
              <a:rPr lang="en-GB" sz="1000">
                <a:solidFill>
                  <a:srgbClr val="1E1E1E"/>
                </a:solidFill>
                <a:latin typeface="Calibri"/>
                <a:ea typeface="Calibri"/>
                <a:cs typeface="Calibri"/>
                <a:sym typeface="Calibri"/>
              </a:rPr>
              <a:t>Each local authority in England shall make arrangements for the provision of suitable education at school or otherwise than at school for those children of compulsory school age who, by reason of illness, exclusion from school or otherwise, may not for any period receive suitable education unless such arrangements are made for them.</a:t>
            </a:r>
            <a:endParaRPr sz="1000">
              <a:solidFill>
                <a:srgbClr val="1E1E1E"/>
              </a:solidFill>
              <a:latin typeface="Calibri"/>
              <a:ea typeface="Calibri"/>
              <a:cs typeface="Calibri"/>
              <a:sym typeface="Calibri"/>
            </a:endParaRPr>
          </a:p>
          <a:p>
            <a:pPr indent="0" lvl="0" marL="0" rtl="0" algn="just">
              <a:lnSpc>
                <a:spcPct val="150000"/>
              </a:lnSpc>
              <a:spcBef>
                <a:spcPts val="0"/>
              </a:spcBef>
              <a:spcAft>
                <a:spcPts val="600"/>
              </a:spcAft>
              <a:buNone/>
            </a:pPr>
            <a:r>
              <a:t/>
            </a:r>
            <a:endParaRPr b="1">
              <a:solidFill>
                <a:schemeClr val="dk1"/>
              </a:solidFill>
              <a:highlight>
                <a:srgbClr val="FFFFFF"/>
              </a:highlight>
              <a:latin typeface="Calibri"/>
              <a:ea typeface="Calibri"/>
              <a:cs typeface="Calibri"/>
              <a:sym typeface="Calibri"/>
            </a:endParaRPr>
          </a:p>
        </p:txBody>
      </p:sp>
      <p:sp>
        <p:nvSpPr>
          <p:cNvPr id="376" name="Google Shape;376;g34fb3b83783_0_481"/>
          <p:cNvSpPr txBox="1"/>
          <p:nvPr/>
        </p:nvSpPr>
        <p:spPr>
          <a:xfrm>
            <a:off x="223625" y="793450"/>
            <a:ext cx="5530500" cy="461700"/>
          </a:xfrm>
          <a:prstGeom prst="rect">
            <a:avLst/>
          </a:prstGeom>
          <a:solidFill>
            <a:schemeClr val="accent4"/>
          </a:solidFill>
          <a:ln>
            <a:noFill/>
          </a:ln>
          <a:effectLst>
            <a:outerShdw blurRad="285750" rotWithShape="0" algn="bl" dir="5400000" dist="19050">
              <a:srgbClr val="000000">
                <a:alpha val="5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400">
                <a:solidFill>
                  <a:schemeClr val="lt1"/>
                </a:solidFill>
                <a:latin typeface="Calibri"/>
                <a:ea typeface="Calibri"/>
                <a:cs typeface="Calibri"/>
                <a:sym typeface="Calibri"/>
              </a:rPr>
              <a:t>EDUCATION ACT 1996</a:t>
            </a:r>
            <a:endParaRPr>
              <a:solidFill>
                <a:schemeClr val="lt1"/>
              </a:solidFill>
              <a:latin typeface="Calibri"/>
              <a:ea typeface="Calibri"/>
              <a:cs typeface="Calibri"/>
              <a:sym typeface="Calibri"/>
            </a:endParaRPr>
          </a:p>
        </p:txBody>
      </p:sp>
      <p:sp>
        <p:nvSpPr>
          <p:cNvPr id="377" name="Google Shape;377;g34fb3b83783_0_481"/>
          <p:cNvSpPr/>
          <p:nvPr/>
        </p:nvSpPr>
        <p:spPr>
          <a:xfrm>
            <a:off x="189275" y="3118875"/>
            <a:ext cx="5599200" cy="3315300"/>
          </a:xfrm>
          <a:prstGeom prst="roundRect">
            <a:avLst>
              <a:gd fmla="val 16667" name="adj"/>
            </a:avLst>
          </a:prstGeom>
          <a:solidFill>
            <a:srgbClr val="F2A982"/>
          </a:solidFill>
          <a:ln cap="flat" cmpd="sng" w="19050">
            <a:solidFill>
              <a:srgbClr val="F2A982"/>
            </a:solidFill>
            <a:prstDash val="solid"/>
            <a:miter lim="800000"/>
            <a:headEnd len="sm" w="sm" type="none"/>
            <a:tailEnd len="sm" w="sm" type="none"/>
          </a:ln>
          <a:effectLst>
            <a:outerShdw blurRad="285750" rotWithShape="0" algn="bl" dir="5400000" dist="19050">
              <a:schemeClr val="accent4">
                <a:alpha val="50000"/>
              </a:schemeClr>
            </a:outerShdw>
          </a:effectLst>
        </p:spPr>
        <p:txBody>
          <a:bodyPr anchorCtr="0" anchor="ctr" bIns="45700" lIns="91425" spcFirstLastPara="1" rIns="91425" wrap="square" tIns="45700">
            <a:noAutofit/>
          </a:bodyPr>
          <a:lstStyle/>
          <a:p>
            <a:pPr indent="0" lvl="0" marL="0" rtl="0" algn="l">
              <a:lnSpc>
                <a:spcPct val="115000"/>
              </a:lnSpc>
              <a:spcBef>
                <a:spcPts val="1400"/>
              </a:spcBef>
              <a:spcAft>
                <a:spcPts val="0"/>
              </a:spcAft>
              <a:buSzPts val="1100"/>
              <a:buNone/>
            </a:pPr>
            <a:r>
              <a:rPr b="1" lang="en-GB" sz="1700">
                <a:solidFill>
                  <a:schemeClr val="lt1"/>
                </a:solidFill>
                <a:latin typeface="Calibri"/>
                <a:ea typeface="Calibri"/>
                <a:cs typeface="Calibri"/>
                <a:sym typeface="Calibri"/>
              </a:rPr>
              <a:t>Alternative Provision</a:t>
            </a:r>
            <a:endParaRPr b="1" sz="1700">
              <a:solidFill>
                <a:schemeClr val="lt1"/>
              </a:solidFill>
              <a:latin typeface="Calibri"/>
              <a:ea typeface="Calibri"/>
              <a:cs typeface="Calibri"/>
              <a:sym typeface="Calibri"/>
            </a:endParaRPr>
          </a:p>
          <a:p>
            <a:pPr indent="0" lvl="0" marL="0" rtl="0" algn="l">
              <a:lnSpc>
                <a:spcPct val="115000"/>
              </a:lnSpc>
              <a:spcBef>
                <a:spcPts val="1200"/>
              </a:spcBef>
              <a:spcAft>
                <a:spcPts val="1200"/>
              </a:spcAft>
              <a:buSzPts val="1100"/>
              <a:buNone/>
            </a:pPr>
            <a:r>
              <a:rPr lang="en-GB" sz="1300">
                <a:solidFill>
                  <a:schemeClr val="lt1"/>
                </a:solidFill>
                <a:latin typeface="Calibri"/>
                <a:ea typeface="Calibri"/>
                <a:cs typeface="Calibri"/>
                <a:sym typeface="Calibri"/>
              </a:rPr>
              <a:t>LAs have a legal duty to provide </a:t>
            </a:r>
            <a:r>
              <a:rPr b="1" lang="en-GB" sz="1300">
                <a:solidFill>
                  <a:schemeClr val="lt1"/>
                </a:solidFill>
                <a:latin typeface="Calibri"/>
                <a:ea typeface="Calibri"/>
                <a:cs typeface="Calibri"/>
                <a:sym typeface="Calibri"/>
              </a:rPr>
              <a:t>suitable, full-time alternative education</a:t>
            </a:r>
            <a:r>
              <a:rPr lang="en-GB" sz="1300">
                <a:solidFill>
                  <a:schemeClr val="lt1"/>
                </a:solidFill>
                <a:latin typeface="Calibri"/>
                <a:ea typeface="Calibri"/>
                <a:cs typeface="Calibri"/>
                <a:sym typeface="Calibri"/>
              </a:rPr>
              <a:t> for any child of compulsory school age who </a:t>
            </a:r>
            <a:r>
              <a:rPr b="1" lang="en-GB" sz="1300">
                <a:solidFill>
                  <a:schemeClr val="lt1"/>
                </a:solidFill>
                <a:latin typeface="Calibri"/>
                <a:ea typeface="Calibri"/>
                <a:cs typeface="Calibri"/>
                <a:sym typeface="Calibri"/>
              </a:rPr>
              <a:t>cannot attend school</a:t>
            </a:r>
            <a:r>
              <a:rPr lang="en-GB" sz="1300">
                <a:solidFill>
                  <a:schemeClr val="lt1"/>
                </a:solidFill>
                <a:latin typeface="Calibri"/>
                <a:ea typeface="Calibri"/>
                <a:cs typeface="Calibri"/>
                <a:sym typeface="Calibri"/>
              </a:rPr>
              <a:t> due to illness (including mental health), exclusion, or any other reason. This duty applies </a:t>
            </a:r>
            <a:r>
              <a:rPr b="1" lang="en-GB" sz="1300">
                <a:solidFill>
                  <a:schemeClr val="lt1"/>
                </a:solidFill>
                <a:latin typeface="Calibri"/>
                <a:ea typeface="Calibri"/>
                <a:cs typeface="Calibri"/>
                <a:sym typeface="Calibri"/>
              </a:rPr>
              <a:t>regardless of the child’s SEN or disability status</a:t>
            </a:r>
            <a:r>
              <a:rPr lang="en-GB" sz="1300">
                <a:solidFill>
                  <a:schemeClr val="lt1"/>
                </a:solidFill>
                <a:latin typeface="Calibri"/>
                <a:ea typeface="Calibri"/>
                <a:cs typeface="Calibri"/>
                <a:sym typeface="Calibri"/>
              </a:rPr>
              <a:t>, and provision should begin </a:t>
            </a:r>
            <a:r>
              <a:rPr b="1" lang="en-GB" sz="1300">
                <a:solidFill>
                  <a:schemeClr val="lt1"/>
                </a:solidFill>
                <a:latin typeface="Calibri"/>
                <a:ea typeface="Calibri"/>
                <a:cs typeface="Calibri"/>
                <a:sym typeface="Calibri"/>
              </a:rPr>
              <a:t>by the sixth day of absence</a:t>
            </a:r>
            <a:r>
              <a:rPr lang="en-GB" sz="1300">
                <a:solidFill>
                  <a:schemeClr val="lt1"/>
                </a:solidFill>
                <a:latin typeface="Calibri"/>
                <a:ea typeface="Calibri"/>
                <a:cs typeface="Calibri"/>
                <a:sym typeface="Calibri"/>
              </a:rPr>
              <a:t>, or </a:t>
            </a:r>
            <a:r>
              <a:rPr b="1" lang="en-GB" sz="1300">
                <a:solidFill>
                  <a:schemeClr val="lt1"/>
                </a:solidFill>
                <a:latin typeface="Calibri"/>
                <a:ea typeface="Calibri"/>
                <a:cs typeface="Calibri"/>
                <a:sym typeface="Calibri"/>
              </a:rPr>
              <a:t>as soon as it becomes clear</a:t>
            </a:r>
            <a:r>
              <a:rPr lang="en-GB" sz="1300">
                <a:solidFill>
                  <a:schemeClr val="lt1"/>
                </a:solidFill>
                <a:latin typeface="Calibri"/>
                <a:ea typeface="Calibri"/>
                <a:cs typeface="Calibri"/>
                <a:sym typeface="Calibri"/>
              </a:rPr>
              <a:t> the child will not return to school in the immediate future. This education must be tailored to the child’s </a:t>
            </a:r>
            <a:r>
              <a:rPr b="1" lang="en-GB" sz="1300">
                <a:solidFill>
                  <a:schemeClr val="lt1"/>
                </a:solidFill>
                <a:latin typeface="Calibri"/>
                <a:ea typeface="Calibri"/>
                <a:cs typeface="Calibri"/>
                <a:sym typeface="Calibri"/>
              </a:rPr>
              <a:t>age, ability, and special educational needs</a:t>
            </a:r>
            <a:r>
              <a:rPr lang="en-GB" sz="1300">
                <a:solidFill>
                  <a:schemeClr val="lt1"/>
                </a:solidFill>
                <a:latin typeface="Calibri"/>
                <a:ea typeface="Calibri"/>
                <a:cs typeface="Calibri"/>
                <a:sym typeface="Calibri"/>
              </a:rPr>
              <a:t>, and may include </a:t>
            </a:r>
            <a:r>
              <a:rPr b="1" lang="en-GB" sz="1300">
                <a:solidFill>
                  <a:schemeClr val="lt1"/>
                </a:solidFill>
                <a:latin typeface="Calibri"/>
                <a:ea typeface="Calibri"/>
                <a:cs typeface="Calibri"/>
                <a:sym typeface="Calibri"/>
              </a:rPr>
              <a:t>Education Otherwise Than At School (EOTAS)</a:t>
            </a:r>
            <a:r>
              <a:rPr lang="en-GB" sz="1300">
                <a:solidFill>
                  <a:schemeClr val="lt1"/>
                </a:solidFill>
                <a:latin typeface="Calibri"/>
                <a:ea typeface="Calibri"/>
                <a:cs typeface="Calibri"/>
                <a:sym typeface="Calibri"/>
              </a:rPr>
              <a:t> where appropriate. Parents can request this support when their child is out of school due to EBSA, unmet needs, medical issues, or an unlawful exclusion</a:t>
            </a:r>
            <a:endParaRPr b="1" sz="2400">
              <a:solidFill>
                <a:schemeClr val="lt1"/>
              </a:solidFill>
              <a:latin typeface="Calibri"/>
              <a:ea typeface="Calibri"/>
              <a:cs typeface="Calibri"/>
              <a:sym typeface="Calibri"/>
            </a:endParaRPr>
          </a:p>
        </p:txBody>
      </p:sp>
      <p:sp>
        <p:nvSpPr>
          <p:cNvPr id="378" name="Google Shape;378;g34fb3b83783_0_481"/>
          <p:cNvSpPr txBox="1"/>
          <p:nvPr/>
        </p:nvSpPr>
        <p:spPr>
          <a:xfrm>
            <a:off x="6372175" y="793450"/>
            <a:ext cx="5530500" cy="831000"/>
          </a:xfrm>
          <a:prstGeom prst="rect">
            <a:avLst/>
          </a:prstGeom>
          <a:solidFill>
            <a:schemeClr val="accent4"/>
          </a:solidFill>
          <a:ln>
            <a:noFill/>
          </a:ln>
          <a:effectLst>
            <a:outerShdw blurRad="285750" rotWithShape="0" algn="bl" dir="5400000" dist="19050">
              <a:srgbClr val="000000">
                <a:alpha val="5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400">
                <a:solidFill>
                  <a:schemeClr val="lt1"/>
                </a:solidFill>
                <a:latin typeface="Calibri"/>
                <a:ea typeface="Calibri"/>
                <a:cs typeface="Calibri"/>
                <a:sym typeface="Calibri"/>
              </a:rPr>
              <a:t>WORKING TOGETHER TO IMPROVE SCHOOL ATTENDANCE</a:t>
            </a:r>
            <a:endParaRPr>
              <a:solidFill>
                <a:schemeClr val="lt1"/>
              </a:solidFill>
              <a:latin typeface="Calibri"/>
              <a:ea typeface="Calibri"/>
              <a:cs typeface="Calibri"/>
              <a:sym typeface="Calibri"/>
            </a:endParaRPr>
          </a:p>
        </p:txBody>
      </p:sp>
      <p:sp>
        <p:nvSpPr>
          <p:cNvPr id="379" name="Google Shape;379;g34fb3b83783_0_481"/>
          <p:cNvSpPr txBox="1"/>
          <p:nvPr/>
        </p:nvSpPr>
        <p:spPr>
          <a:xfrm>
            <a:off x="6372172" y="1870100"/>
            <a:ext cx="5530500" cy="4405800"/>
          </a:xfrm>
          <a:prstGeom prst="rect">
            <a:avLst/>
          </a:prstGeom>
          <a:solidFill>
            <a:schemeClr val="lt1"/>
          </a:solidFill>
          <a:ln cap="flat" cmpd="sng" w="19050">
            <a:solidFill>
              <a:schemeClr val="accent4"/>
            </a:solidFill>
            <a:prstDash val="solid"/>
            <a:miter lim="800000"/>
            <a:headEnd len="sm" w="sm" type="none"/>
            <a:tailEnd len="sm" w="sm" type="none"/>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b="1" lang="en-GB" sz="1300">
                <a:solidFill>
                  <a:schemeClr val="dk1"/>
                </a:solidFill>
                <a:highlight>
                  <a:srgbClr val="FFFFFF"/>
                </a:highlight>
                <a:latin typeface="Calibri"/>
                <a:ea typeface="Calibri"/>
                <a:cs typeface="Calibri"/>
                <a:sym typeface="Calibri"/>
              </a:rPr>
              <a:t>Be particularly mindful of pupils absent from school due to mental or physical ill health or their special educational needs and/or disabilities, and provide them with additional support.</a:t>
            </a:r>
            <a:endParaRPr b="1" sz="1300">
              <a:solidFill>
                <a:schemeClr val="dk1"/>
              </a:solidFill>
              <a:highlight>
                <a:srgbClr val="FFFFFF"/>
              </a:highlight>
              <a:latin typeface="Calibri"/>
              <a:ea typeface="Calibri"/>
              <a:cs typeface="Calibri"/>
              <a:sym typeface="Calibri"/>
            </a:endParaRPr>
          </a:p>
          <a:p>
            <a:pPr indent="0" lvl="0" marL="0" rtl="0" algn="l">
              <a:lnSpc>
                <a:spcPct val="120000"/>
              </a:lnSpc>
              <a:spcBef>
                <a:spcPts val="500"/>
              </a:spcBef>
              <a:spcAft>
                <a:spcPts val="0"/>
              </a:spcAft>
              <a:buNone/>
            </a:pPr>
            <a:r>
              <a:t/>
            </a:r>
            <a:endParaRPr b="1" sz="1300">
              <a:solidFill>
                <a:schemeClr val="dk1"/>
              </a:solidFill>
              <a:highlight>
                <a:srgbClr val="FFFFFF"/>
              </a:highlight>
              <a:latin typeface="Calibri"/>
              <a:ea typeface="Calibri"/>
              <a:cs typeface="Calibri"/>
              <a:sym typeface="Calibri"/>
            </a:endParaRPr>
          </a:p>
          <a:p>
            <a:pPr indent="0" lvl="0" marL="0" rtl="0" algn="l">
              <a:lnSpc>
                <a:spcPct val="115000"/>
              </a:lnSpc>
              <a:spcBef>
                <a:spcPts val="500"/>
              </a:spcBef>
              <a:spcAft>
                <a:spcPts val="0"/>
              </a:spcAft>
              <a:buNone/>
            </a:pPr>
            <a:r>
              <a:rPr lang="en-GB" sz="1000">
                <a:solidFill>
                  <a:srgbClr val="1E1E1E"/>
                </a:solidFill>
                <a:latin typeface="Calibri"/>
                <a:ea typeface="Calibri"/>
                <a:cs typeface="Calibri"/>
                <a:sym typeface="Calibri"/>
              </a:rPr>
              <a:t>59. For pupils with special educational needs and disabilities, schools are expected to: </a:t>
            </a:r>
            <a:endParaRPr sz="1000">
              <a:solidFill>
                <a:srgbClr val="1E1E1E"/>
              </a:solidFill>
              <a:latin typeface="Calibri"/>
              <a:ea typeface="Calibri"/>
              <a:cs typeface="Calibri"/>
              <a:sym typeface="Calibri"/>
            </a:endParaRPr>
          </a:p>
          <a:p>
            <a:pPr indent="-292100" lvl="0" marL="457200" rtl="0" algn="l">
              <a:lnSpc>
                <a:spcPct val="115000"/>
              </a:lnSpc>
              <a:spcBef>
                <a:spcPts val="0"/>
              </a:spcBef>
              <a:spcAft>
                <a:spcPts val="0"/>
              </a:spcAft>
              <a:buClr>
                <a:srgbClr val="1E1E1E"/>
              </a:buClr>
              <a:buSzPts val="1000"/>
              <a:buFont typeface="Calibri"/>
              <a:buChar char="●"/>
            </a:pPr>
            <a:r>
              <a:rPr b="1" lang="en-GB" sz="1000">
                <a:solidFill>
                  <a:srgbClr val="1E1E1E"/>
                </a:solidFill>
                <a:latin typeface="Calibri"/>
                <a:ea typeface="Calibri"/>
                <a:cs typeface="Calibri"/>
                <a:sym typeface="Calibri"/>
              </a:rPr>
              <a:t>Work in partnership with parents</a:t>
            </a:r>
            <a:r>
              <a:rPr lang="en-GB" sz="1000">
                <a:solidFill>
                  <a:srgbClr val="1E1E1E"/>
                </a:solidFill>
                <a:latin typeface="Calibri"/>
                <a:ea typeface="Calibri"/>
                <a:cs typeface="Calibri"/>
                <a:sym typeface="Calibri"/>
              </a:rPr>
              <a:t> to develop specific support approaches for attendance for pupils with special educational needs and disabilities, including, where applicable, ensuring the provision outlined in the pupil’s education, health and care plan is accessed. </a:t>
            </a:r>
            <a:endParaRPr sz="1000">
              <a:solidFill>
                <a:srgbClr val="1E1E1E"/>
              </a:solidFill>
              <a:latin typeface="Calibri"/>
              <a:ea typeface="Calibri"/>
              <a:cs typeface="Calibri"/>
              <a:sym typeface="Calibri"/>
            </a:endParaRPr>
          </a:p>
          <a:p>
            <a:pPr indent="-292100" lvl="0" marL="457200" rtl="0" algn="l">
              <a:lnSpc>
                <a:spcPct val="115000"/>
              </a:lnSpc>
              <a:spcBef>
                <a:spcPts val="0"/>
              </a:spcBef>
              <a:spcAft>
                <a:spcPts val="0"/>
              </a:spcAft>
              <a:buClr>
                <a:srgbClr val="1E1E1E"/>
              </a:buClr>
              <a:buSzPts val="1000"/>
              <a:buFont typeface="Calibri"/>
              <a:buChar char="●"/>
            </a:pPr>
            <a:r>
              <a:rPr b="1" lang="en-GB" sz="1000">
                <a:solidFill>
                  <a:srgbClr val="1E1E1E"/>
                </a:solidFill>
                <a:latin typeface="Calibri"/>
                <a:ea typeface="Calibri"/>
                <a:cs typeface="Calibri"/>
                <a:sym typeface="Calibri"/>
              </a:rPr>
              <a:t>Work in partnership with families</a:t>
            </a:r>
            <a:r>
              <a:rPr lang="en-GB" sz="1000">
                <a:solidFill>
                  <a:srgbClr val="1E1E1E"/>
                </a:solidFill>
                <a:latin typeface="Calibri"/>
                <a:ea typeface="Calibri"/>
                <a:cs typeface="Calibri"/>
                <a:sym typeface="Calibri"/>
              </a:rPr>
              <a:t> to help support routines where school transport is regularly being missed and work with other partners to encourage the scheduling of additional support interventions or medical appointments outside of the main school day. Please see further details on SEN support. </a:t>
            </a:r>
            <a:endParaRPr sz="1000">
              <a:solidFill>
                <a:srgbClr val="1E1E1E"/>
              </a:solidFill>
              <a:latin typeface="Calibri"/>
              <a:ea typeface="Calibri"/>
              <a:cs typeface="Calibri"/>
              <a:sym typeface="Calibri"/>
            </a:endParaRPr>
          </a:p>
          <a:p>
            <a:pPr indent="-292100" lvl="0" marL="457200" rtl="0" algn="l">
              <a:lnSpc>
                <a:spcPct val="115000"/>
              </a:lnSpc>
              <a:spcBef>
                <a:spcPts val="0"/>
              </a:spcBef>
              <a:spcAft>
                <a:spcPts val="0"/>
              </a:spcAft>
              <a:buClr>
                <a:srgbClr val="1E1E1E"/>
              </a:buClr>
              <a:buSzPts val="1000"/>
              <a:buFont typeface="Calibri"/>
              <a:buChar char="●"/>
            </a:pPr>
            <a:r>
              <a:rPr lang="en-GB" sz="1000">
                <a:solidFill>
                  <a:srgbClr val="1E1E1E"/>
                </a:solidFill>
                <a:latin typeface="Calibri"/>
                <a:ea typeface="Calibri"/>
                <a:cs typeface="Calibri"/>
                <a:sym typeface="Calibri"/>
              </a:rPr>
              <a:t>Establish strategies for removing the in-school barriers these pupils face, including considering </a:t>
            </a:r>
            <a:r>
              <a:rPr b="1" lang="en-GB" sz="1000">
                <a:solidFill>
                  <a:srgbClr val="1E1E1E"/>
                </a:solidFill>
                <a:latin typeface="Calibri"/>
                <a:ea typeface="Calibri"/>
                <a:cs typeface="Calibri"/>
                <a:sym typeface="Calibri"/>
              </a:rPr>
              <a:t>support or reasonable adjustments</a:t>
            </a:r>
            <a:r>
              <a:rPr lang="en-GB" sz="1000">
                <a:solidFill>
                  <a:srgbClr val="1E1E1E"/>
                </a:solidFill>
                <a:latin typeface="Calibri"/>
                <a:ea typeface="Calibri"/>
                <a:cs typeface="Calibri"/>
                <a:sym typeface="Calibri"/>
              </a:rPr>
              <a:t> for uniform, transport, routines, access to support in school and lunchtime arrangements. </a:t>
            </a:r>
            <a:endParaRPr sz="1000">
              <a:solidFill>
                <a:srgbClr val="1E1E1E"/>
              </a:solidFill>
              <a:latin typeface="Calibri"/>
              <a:ea typeface="Calibri"/>
              <a:cs typeface="Calibri"/>
              <a:sym typeface="Calibri"/>
            </a:endParaRPr>
          </a:p>
          <a:p>
            <a:pPr indent="-292100" lvl="0" marL="457200" rtl="0" algn="l">
              <a:lnSpc>
                <a:spcPct val="115000"/>
              </a:lnSpc>
              <a:spcBef>
                <a:spcPts val="0"/>
              </a:spcBef>
              <a:spcAft>
                <a:spcPts val="0"/>
              </a:spcAft>
              <a:buClr>
                <a:srgbClr val="1E1E1E"/>
              </a:buClr>
              <a:buSzPts val="1000"/>
              <a:buFont typeface="Calibri"/>
              <a:buChar char="●"/>
            </a:pPr>
            <a:r>
              <a:rPr lang="en-GB" sz="1000">
                <a:solidFill>
                  <a:srgbClr val="1E1E1E"/>
                </a:solidFill>
                <a:latin typeface="Calibri"/>
                <a:ea typeface="Calibri"/>
                <a:cs typeface="Calibri"/>
                <a:sym typeface="Calibri"/>
              </a:rPr>
              <a:t>Consider </a:t>
            </a:r>
            <a:r>
              <a:rPr b="1" lang="en-GB" sz="1000">
                <a:solidFill>
                  <a:srgbClr val="1E1E1E"/>
                </a:solidFill>
                <a:latin typeface="Calibri"/>
                <a:ea typeface="Calibri"/>
                <a:cs typeface="Calibri"/>
                <a:sym typeface="Calibri"/>
              </a:rPr>
              <a:t>adjustments to practice and policies </a:t>
            </a:r>
            <a:r>
              <a:rPr lang="en-GB" sz="1000">
                <a:solidFill>
                  <a:srgbClr val="1E1E1E"/>
                </a:solidFill>
                <a:latin typeface="Calibri"/>
                <a:ea typeface="Calibri"/>
                <a:cs typeface="Calibri"/>
                <a:sym typeface="Calibri"/>
              </a:rPr>
              <a:t>to help meet the needs of pupils who are struggling to attend school, as well as making formal reasonable adjustments under section 20 of the Equality Act 2010 where a pupil has a disability. Any adjustments should be agreed by, and regularly reviewed with the pupil and their parents. </a:t>
            </a:r>
            <a:endParaRPr sz="1000">
              <a:solidFill>
                <a:srgbClr val="1E1E1E"/>
              </a:solidFill>
              <a:latin typeface="Calibri"/>
              <a:ea typeface="Calibri"/>
              <a:cs typeface="Calibri"/>
              <a:sym typeface="Calibri"/>
            </a:endParaRPr>
          </a:p>
          <a:p>
            <a:pPr indent="-292100" lvl="0" marL="457200" rtl="0" algn="l">
              <a:lnSpc>
                <a:spcPct val="115000"/>
              </a:lnSpc>
              <a:spcBef>
                <a:spcPts val="0"/>
              </a:spcBef>
              <a:spcAft>
                <a:spcPts val="0"/>
              </a:spcAft>
              <a:buClr>
                <a:srgbClr val="1E1E1E"/>
              </a:buClr>
              <a:buSzPts val="1000"/>
              <a:buFont typeface="Calibri"/>
              <a:buChar char="●"/>
            </a:pPr>
            <a:r>
              <a:rPr lang="en-GB" sz="1000">
                <a:solidFill>
                  <a:srgbClr val="1E1E1E"/>
                </a:solidFill>
                <a:latin typeface="Calibri"/>
                <a:ea typeface="Calibri"/>
                <a:cs typeface="Calibri"/>
                <a:sym typeface="Calibri"/>
              </a:rPr>
              <a:t>Ensure </a:t>
            </a:r>
            <a:r>
              <a:rPr b="1" lang="en-GB" sz="1000">
                <a:solidFill>
                  <a:srgbClr val="1E1E1E"/>
                </a:solidFill>
                <a:latin typeface="Calibri"/>
                <a:ea typeface="Calibri"/>
                <a:cs typeface="Calibri"/>
                <a:sym typeface="Calibri"/>
              </a:rPr>
              <a:t>joined up pastoral care </a:t>
            </a:r>
            <a:r>
              <a:rPr lang="en-GB" sz="1000">
                <a:solidFill>
                  <a:srgbClr val="1E1E1E"/>
                </a:solidFill>
                <a:latin typeface="Calibri"/>
                <a:ea typeface="Calibri"/>
                <a:cs typeface="Calibri"/>
                <a:sym typeface="Calibri"/>
              </a:rPr>
              <a:t>is in place where needed and consider whether a time-limited phased return to school would be appropriate. </a:t>
            </a:r>
            <a:endParaRPr sz="1000">
              <a:solidFill>
                <a:srgbClr val="1E1E1E"/>
              </a:solidFill>
              <a:latin typeface="Calibri"/>
              <a:ea typeface="Calibri"/>
              <a:cs typeface="Calibri"/>
              <a:sym typeface="Calibri"/>
            </a:endParaRPr>
          </a:p>
          <a:p>
            <a:pPr indent="0" lvl="0" marL="0" rtl="0" algn="just">
              <a:lnSpc>
                <a:spcPct val="150000"/>
              </a:lnSpc>
              <a:spcBef>
                <a:spcPts val="0"/>
              </a:spcBef>
              <a:spcAft>
                <a:spcPts val="600"/>
              </a:spcAft>
              <a:buNone/>
            </a:pPr>
            <a:r>
              <a:t/>
            </a:r>
            <a:endParaRPr b="1">
              <a:solidFill>
                <a:schemeClr val="dk1"/>
              </a:solidFill>
              <a:highlight>
                <a:srgbClr val="FFFFFF"/>
              </a:highlight>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g34fb3b83783_0_502"/>
          <p:cNvSpPr txBox="1"/>
          <p:nvPr/>
        </p:nvSpPr>
        <p:spPr>
          <a:xfrm>
            <a:off x="9479873" y="6549950"/>
            <a:ext cx="3060000" cy="215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800">
                <a:solidFill>
                  <a:schemeClr val="dk1"/>
                </a:solidFill>
                <a:latin typeface="Arial"/>
                <a:ea typeface="Arial"/>
                <a:cs typeface="Arial"/>
                <a:sym typeface="Arial"/>
              </a:rPr>
              <a:t>© 2024-2026 SEN Parent Support Group</a:t>
            </a:r>
            <a:endParaRPr/>
          </a:p>
        </p:txBody>
      </p:sp>
      <p:sp>
        <p:nvSpPr>
          <p:cNvPr id="386" name="Google Shape;386;g34fb3b83783_0_502"/>
          <p:cNvSpPr txBox="1"/>
          <p:nvPr/>
        </p:nvSpPr>
        <p:spPr>
          <a:xfrm>
            <a:off x="5182925" y="793450"/>
            <a:ext cx="6719700" cy="831000"/>
          </a:xfrm>
          <a:prstGeom prst="rect">
            <a:avLst/>
          </a:prstGeom>
          <a:solidFill>
            <a:schemeClr val="accent4"/>
          </a:solidFill>
          <a:ln>
            <a:noFill/>
          </a:ln>
          <a:effectLst>
            <a:outerShdw blurRad="285750" rotWithShape="0" algn="bl" dir="5400000" dist="19050">
              <a:srgbClr val="000000">
                <a:alpha val="5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400">
                <a:solidFill>
                  <a:schemeClr val="lt1"/>
                </a:solidFill>
                <a:latin typeface="Calibri"/>
                <a:ea typeface="Calibri"/>
                <a:cs typeface="Calibri"/>
                <a:sym typeface="Calibri"/>
              </a:rPr>
              <a:t>WORKING TOGETHER TO IMPROVE SCHOOL ATTENDANCE</a:t>
            </a:r>
            <a:endParaRPr>
              <a:solidFill>
                <a:schemeClr val="lt1"/>
              </a:solidFill>
              <a:latin typeface="Calibri"/>
              <a:ea typeface="Calibri"/>
              <a:cs typeface="Calibri"/>
              <a:sym typeface="Calibri"/>
            </a:endParaRPr>
          </a:p>
        </p:txBody>
      </p:sp>
      <p:sp>
        <p:nvSpPr>
          <p:cNvPr id="387" name="Google Shape;387;g34fb3b83783_0_502"/>
          <p:cNvSpPr txBox="1"/>
          <p:nvPr/>
        </p:nvSpPr>
        <p:spPr>
          <a:xfrm>
            <a:off x="5182975" y="1870100"/>
            <a:ext cx="6719700" cy="1126800"/>
          </a:xfrm>
          <a:prstGeom prst="rect">
            <a:avLst/>
          </a:prstGeom>
          <a:solidFill>
            <a:schemeClr val="lt1"/>
          </a:solidFill>
          <a:ln cap="flat" cmpd="sng" w="19050">
            <a:solidFill>
              <a:schemeClr val="accent4"/>
            </a:solidFill>
            <a:prstDash val="solid"/>
            <a:miter lim="800000"/>
            <a:headEnd len="sm" w="sm" type="none"/>
            <a:tailEnd len="sm" w="sm" type="none"/>
          </a:ln>
        </p:spPr>
        <p:txBody>
          <a:bodyPr anchorCtr="0" anchor="t" bIns="45700" lIns="91425" spcFirstLastPara="1" rIns="91425" wrap="square" tIns="45700">
            <a:spAutoFit/>
          </a:bodyPr>
          <a:lstStyle/>
          <a:p>
            <a:pPr indent="0" lvl="0" marL="0" rtl="0" algn="l">
              <a:lnSpc>
                <a:spcPct val="115000"/>
              </a:lnSpc>
              <a:spcBef>
                <a:spcPts val="0"/>
              </a:spcBef>
              <a:spcAft>
                <a:spcPts val="0"/>
              </a:spcAft>
              <a:buNone/>
            </a:pPr>
            <a:r>
              <a:rPr lang="en-GB" sz="1200">
                <a:solidFill>
                  <a:schemeClr val="dk1"/>
                </a:solidFill>
                <a:highlight>
                  <a:srgbClr val="FFFFFF"/>
                </a:highlight>
                <a:latin typeface="Calibri"/>
                <a:ea typeface="Calibri"/>
                <a:cs typeface="Calibri"/>
                <a:sym typeface="Calibri"/>
              </a:rPr>
              <a:t>62. Medical evidence for recording absences should only be needed in a minority of cases (see Code I). Where a pupil’s health need means they need reasonable adjustments or support because it is complex or long term, schools can seek medical evidence to better understand the needs of the pupil and identify the most suitable provision in line with the statutory guidance in supporting pupils at school with medical conditions or arranging education for children who cannot attend school because of health needs.</a:t>
            </a:r>
            <a:endParaRPr b="1">
              <a:solidFill>
                <a:schemeClr val="dk1"/>
              </a:solidFill>
              <a:highlight>
                <a:srgbClr val="FFFFFF"/>
              </a:highlight>
              <a:latin typeface="Calibri"/>
              <a:ea typeface="Calibri"/>
              <a:cs typeface="Calibri"/>
              <a:sym typeface="Calibri"/>
            </a:endParaRPr>
          </a:p>
        </p:txBody>
      </p:sp>
      <p:sp>
        <p:nvSpPr>
          <p:cNvPr id="388" name="Google Shape;388;g34fb3b83783_0_502"/>
          <p:cNvSpPr/>
          <p:nvPr/>
        </p:nvSpPr>
        <p:spPr>
          <a:xfrm>
            <a:off x="2803175" y="124325"/>
            <a:ext cx="7375500" cy="492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GB" sz="2600">
                <a:solidFill>
                  <a:srgbClr val="15C2FF"/>
                </a:solidFill>
              </a:rPr>
              <a:t>RECORDING ABSENCE</a:t>
            </a:r>
            <a:endParaRPr b="1" sz="2600" cap="none">
              <a:solidFill>
                <a:srgbClr val="15C2FF"/>
              </a:solidFill>
              <a:latin typeface="Arial"/>
              <a:ea typeface="Arial"/>
              <a:cs typeface="Arial"/>
              <a:sym typeface="Arial"/>
            </a:endParaRPr>
          </a:p>
        </p:txBody>
      </p:sp>
      <p:graphicFrame>
        <p:nvGraphicFramePr>
          <p:cNvPr id="389" name="Google Shape;389;g34fb3b83783_0_502"/>
          <p:cNvGraphicFramePr/>
          <p:nvPr/>
        </p:nvGraphicFramePr>
        <p:xfrm>
          <a:off x="363900" y="793450"/>
          <a:ext cx="3000000" cy="3000000"/>
        </p:xfrm>
        <a:graphic>
          <a:graphicData uri="http://schemas.openxmlformats.org/drawingml/2006/table">
            <a:tbl>
              <a:tblPr>
                <a:noFill/>
                <a:tableStyleId>{C4995582-33FB-4EC0-B0D9-85E8EA67AAE3}</a:tableStyleId>
              </a:tblPr>
              <a:tblGrid>
                <a:gridCol w="539325"/>
                <a:gridCol w="2557625"/>
                <a:gridCol w="1379800"/>
              </a:tblGrid>
              <a:tr h="190500">
                <a:tc gridSpan="3">
                  <a:txBody>
                    <a:bodyPr/>
                    <a:lstStyle/>
                    <a:p>
                      <a:pPr indent="0" lvl="0" marL="0" rtl="0" algn="ctr">
                        <a:lnSpc>
                          <a:spcPct val="115000"/>
                        </a:lnSpc>
                        <a:spcBef>
                          <a:spcPts val="1400"/>
                        </a:spcBef>
                        <a:spcAft>
                          <a:spcPts val="400"/>
                        </a:spcAft>
                        <a:buClr>
                          <a:schemeClr val="dk1"/>
                        </a:buClr>
                        <a:buSzPts val="1100"/>
                        <a:buFont typeface="Arial"/>
                        <a:buNone/>
                      </a:pPr>
                      <a:r>
                        <a:rPr b="1" lang="en-GB" sz="1600">
                          <a:solidFill>
                            <a:schemeClr val="lt1"/>
                          </a:solidFill>
                          <a:latin typeface="Calibri"/>
                          <a:ea typeface="Calibri"/>
                          <a:cs typeface="Calibri"/>
                          <a:sym typeface="Calibri"/>
                        </a:rPr>
                        <a:t>Key Attendance Codes (DfE Attendance Guidance)</a:t>
                      </a:r>
                      <a:endParaRPr b="1">
                        <a:solidFill>
                          <a:schemeClr val="lt1"/>
                        </a:solidFill>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4"/>
                    </a:solidFill>
                  </a:tcPr>
                </a:tc>
                <a:tc hMerge="1"/>
                <a:tc hMerge="1"/>
              </a:tr>
              <a:tr h="190500">
                <a:tc>
                  <a:txBody>
                    <a:bodyPr/>
                    <a:lstStyle/>
                    <a:p>
                      <a:pPr indent="0" lvl="0" marL="0" rtl="0" algn="ctr">
                        <a:lnSpc>
                          <a:spcPct val="115000"/>
                        </a:lnSpc>
                        <a:spcBef>
                          <a:spcPts val="0"/>
                        </a:spcBef>
                        <a:spcAft>
                          <a:spcPts val="0"/>
                        </a:spcAft>
                        <a:buNone/>
                      </a:pPr>
                      <a:r>
                        <a:rPr b="1" lang="en-GB" sz="1300">
                          <a:latin typeface="Calibri"/>
                          <a:ea typeface="Calibri"/>
                          <a:cs typeface="Calibri"/>
                          <a:sym typeface="Calibri"/>
                        </a:rPr>
                        <a:t>Code</a:t>
                      </a:r>
                      <a:endParaRPr b="1" sz="13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GB" sz="1300">
                          <a:latin typeface="Calibri"/>
                          <a:ea typeface="Calibri"/>
                          <a:cs typeface="Calibri"/>
                          <a:sym typeface="Calibri"/>
                        </a:rPr>
                        <a:t>Meaning</a:t>
                      </a:r>
                      <a:endParaRPr b="1" sz="13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GB" sz="1300">
                          <a:latin typeface="Calibri"/>
                          <a:ea typeface="Calibri"/>
                          <a:cs typeface="Calibri"/>
                          <a:sym typeface="Calibri"/>
                        </a:rPr>
                        <a:t>Authorised?</a:t>
                      </a:r>
                      <a:endParaRPr b="1" sz="13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19075">
                <a:tc>
                  <a:txBody>
                    <a:bodyPr/>
                    <a:lstStyle/>
                    <a:p>
                      <a:pPr indent="0" lvl="0" marL="0" rtl="0" algn="l">
                        <a:spcBef>
                          <a:spcPts val="0"/>
                        </a:spcBef>
                        <a:spcAft>
                          <a:spcPts val="0"/>
                        </a:spcAft>
                        <a:buNone/>
                      </a:pPr>
                      <a:r>
                        <a:rPr lang="en-GB" sz="1200">
                          <a:latin typeface="Calibri"/>
                          <a:ea typeface="Calibri"/>
                          <a:cs typeface="Calibri"/>
                          <a:sym typeface="Calibri"/>
                        </a:rPr>
                        <a:t>I</a:t>
                      </a:r>
                      <a:endParaRPr sz="12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Calibri"/>
                          <a:ea typeface="Calibri"/>
                          <a:cs typeface="Calibri"/>
                          <a:sym typeface="Calibri"/>
                        </a:rPr>
                        <a:t>Illness</a:t>
                      </a:r>
                      <a:endParaRPr sz="12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Calibri"/>
                          <a:ea typeface="Calibri"/>
                          <a:cs typeface="Calibri"/>
                          <a:sym typeface="Calibri"/>
                        </a:rPr>
                        <a:t>✔️ Yes</a:t>
                      </a:r>
                      <a:endParaRPr sz="12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19075">
                <a:tc>
                  <a:txBody>
                    <a:bodyPr/>
                    <a:lstStyle/>
                    <a:p>
                      <a:pPr indent="0" lvl="0" marL="0" rtl="0" algn="l">
                        <a:spcBef>
                          <a:spcPts val="0"/>
                        </a:spcBef>
                        <a:spcAft>
                          <a:spcPts val="0"/>
                        </a:spcAft>
                        <a:buNone/>
                      </a:pPr>
                      <a:r>
                        <a:rPr lang="en-GB" sz="1200">
                          <a:latin typeface="Calibri"/>
                          <a:ea typeface="Calibri"/>
                          <a:cs typeface="Calibri"/>
                          <a:sym typeface="Calibri"/>
                        </a:rPr>
                        <a:t>M</a:t>
                      </a:r>
                      <a:endParaRPr sz="12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Calibri"/>
                          <a:ea typeface="Calibri"/>
                          <a:cs typeface="Calibri"/>
                          <a:sym typeface="Calibri"/>
                        </a:rPr>
                        <a:t>Medical/Dental appointment</a:t>
                      </a:r>
                      <a:endParaRPr sz="12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Calibri"/>
                          <a:ea typeface="Calibri"/>
                          <a:cs typeface="Calibri"/>
                          <a:sym typeface="Calibri"/>
                        </a:rPr>
                        <a:t>✔️ Yes</a:t>
                      </a:r>
                      <a:endParaRPr sz="12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19075">
                <a:tc>
                  <a:txBody>
                    <a:bodyPr/>
                    <a:lstStyle/>
                    <a:p>
                      <a:pPr indent="0" lvl="0" marL="0" rtl="0" algn="l">
                        <a:spcBef>
                          <a:spcPts val="0"/>
                        </a:spcBef>
                        <a:spcAft>
                          <a:spcPts val="0"/>
                        </a:spcAft>
                        <a:buNone/>
                      </a:pPr>
                      <a:r>
                        <a:rPr lang="en-GB" sz="1200">
                          <a:latin typeface="Calibri"/>
                          <a:ea typeface="Calibri"/>
                          <a:cs typeface="Calibri"/>
                          <a:sym typeface="Calibri"/>
                        </a:rPr>
                        <a:t>C</a:t>
                      </a:r>
                      <a:endParaRPr sz="12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Calibri"/>
                          <a:ea typeface="Calibri"/>
                          <a:cs typeface="Calibri"/>
                          <a:sym typeface="Calibri"/>
                        </a:rPr>
                        <a:t>Other authorised circumstances</a:t>
                      </a:r>
                      <a:endParaRPr sz="12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Calibri"/>
                          <a:ea typeface="Calibri"/>
                          <a:cs typeface="Calibri"/>
                          <a:sym typeface="Calibri"/>
                        </a:rPr>
                        <a:t>✔️ Yes</a:t>
                      </a:r>
                      <a:endParaRPr sz="12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19075">
                <a:tc>
                  <a:txBody>
                    <a:bodyPr/>
                    <a:lstStyle/>
                    <a:p>
                      <a:pPr indent="0" lvl="0" marL="0" rtl="0" algn="l">
                        <a:spcBef>
                          <a:spcPts val="0"/>
                        </a:spcBef>
                        <a:spcAft>
                          <a:spcPts val="0"/>
                        </a:spcAft>
                        <a:buNone/>
                      </a:pPr>
                      <a:r>
                        <a:rPr lang="en-GB" sz="1200">
                          <a:latin typeface="Calibri"/>
                          <a:ea typeface="Calibri"/>
                          <a:cs typeface="Calibri"/>
                          <a:sym typeface="Calibri"/>
                        </a:rPr>
                        <a:t>B</a:t>
                      </a:r>
                      <a:endParaRPr sz="12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Calibri"/>
                          <a:ea typeface="Calibri"/>
                          <a:cs typeface="Calibri"/>
                          <a:sym typeface="Calibri"/>
                        </a:rPr>
                        <a:t>Educated off-site (e.g. AP or EOTAS)</a:t>
                      </a:r>
                      <a:endParaRPr sz="12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Calibri"/>
                          <a:ea typeface="Calibri"/>
                          <a:cs typeface="Calibri"/>
                          <a:sym typeface="Calibri"/>
                        </a:rPr>
                        <a:t>✔️ Yes</a:t>
                      </a:r>
                      <a:endParaRPr sz="12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19075">
                <a:tc>
                  <a:txBody>
                    <a:bodyPr/>
                    <a:lstStyle/>
                    <a:p>
                      <a:pPr indent="0" lvl="0" marL="0" rtl="0" algn="l">
                        <a:spcBef>
                          <a:spcPts val="0"/>
                        </a:spcBef>
                        <a:spcAft>
                          <a:spcPts val="0"/>
                        </a:spcAft>
                        <a:buNone/>
                      </a:pPr>
                      <a:r>
                        <a:rPr lang="en-GB" sz="1200">
                          <a:latin typeface="Calibri"/>
                          <a:ea typeface="Calibri"/>
                          <a:cs typeface="Calibri"/>
                          <a:sym typeface="Calibri"/>
                        </a:rPr>
                        <a:t>D</a:t>
                      </a:r>
                      <a:endParaRPr sz="12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Calibri"/>
                          <a:ea typeface="Calibri"/>
                          <a:cs typeface="Calibri"/>
                          <a:sym typeface="Calibri"/>
                        </a:rPr>
                        <a:t>Dual registration (at another provision)</a:t>
                      </a:r>
                      <a:endParaRPr sz="12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Calibri"/>
                          <a:ea typeface="Calibri"/>
                          <a:cs typeface="Calibri"/>
                          <a:sym typeface="Calibri"/>
                        </a:rPr>
                        <a:t>✔️ Yes</a:t>
                      </a:r>
                      <a:endParaRPr sz="12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19075">
                <a:tc>
                  <a:txBody>
                    <a:bodyPr/>
                    <a:lstStyle/>
                    <a:p>
                      <a:pPr indent="0" lvl="0" marL="0" rtl="0" algn="l">
                        <a:spcBef>
                          <a:spcPts val="0"/>
                        </a:spcBef>
                        <a:spcAft>
                          <a:spcPts val="0"/>
                        </a:spcAft>
                        <a:buNone/>
                      </a:pPr>
                      <a:r>
                        <a:rPr lang="en-GB" sz="1200">
                          <a:latin typeface="Calibri"/>
                          <a:ea typeface="Calibri"/>
                          <a:cs typeface="Calibri"/>
                          <a:sym typeface="Calibri"/>
                        </a:rPr>
                        <a:t>E</a:t>
                      </a:r>
                      <a:endParaRPr sz="12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Calibri"/>
                          <a:ea typeface="Calibri"/>
                          <a:cs typeface="Calibri"/>
                          <a:sym typeface="Calibri"/>
                        </a:rPr>
                        <a:t>Excluded (no alternative yet in place)</a:t>
                      </a:r>
                      <a:endParaRPr sz="12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Calibri"/>
                          <a:ea typeface="Calibri"/>
                          <a:cs typeface="Calibri"/>
                          <a:sym typeface="Calibri"/>
                        </a:rPr>
                        <a:t>✔️ Yes</a:t>
                      </a:r>
                      <a:endParaRPr sz="12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19075">
                <a:tc>
                  <a:txBody>
                    <a:bodyPr/>
                    <a:lstStyle/>
                    <a:p>
                      <a:pPr indent="0" lvl="0" marL="0" rtl="0" algn="l">
                        <a:spcBef>
                          <a:spcPts val="0"/>
                        </a:spcBef>
                        <a:spcAft>
                          <a:spcPts val="0"/>
                        </a:spcAft>
                        <a:buNone/>
                      </a:pPr>
                      <a:r>
                        <a:rPr lang="en-GB" sz="1200">
                          <a:latin typeface="Calibri"/>
                          <a:ea typeface="Calibri"/>
                          <a:cs typeface="Calibri"/>
                          <a:sym typeface="Calibri"/>
                        </a:rPr>
                        <a:t>O</a:t>
                      </a:r>
                      <a:endParaRPr sz="12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Calibri"/>
                          <a:ea typeface="Calibri"/>
                          <a:cs typeface="Calibri"/>
                          <a:sym typeface="Calibri"/>
                        </a:rPr>
                        <a:t>Unauthorised absence</a:t>
                      </a:r>
                      <a:endParaRPr sz="12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Calibri"/>
                          <a:ea typeface="Calibri"/>
                          <a:cs typeface="Calibri"/>
                          <a:sym typeface="Calibri"/>
                        </a:rPr>
                        <a:t>❌ No</a:t>
                      </a:r>
                      <a:endParaRPr sz="12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19075">
                <a:tc>
                  <a:txBody>
                    <a:bodyPr/>
                    <a:lstStyle/>
                    <a:p>
                      <a:pPr indent="0" lvl="0" marL="0" rtl="0" algn="l">
                        <a:spcBef>
                          <a:spcPts val="0"/>
                        </a:spcBef>
                        <a:spcAft>
                          <a:spcPts val="0"/>
                        </a:spcAft>
                        <a:buNone/>
                      </a:pPr>
                      <a:r>
                        <a:rPr lang="en-GB" sz="1200">
                          <a:latin typeface="Calibri"/>
                          <a:ea typeface="Calibri"/>
                          <a:cs typeface="Calibri"/>
                          <a:sym typeface="Calibri"/>
                        </a:rPr>
                        <a:t>G</a:t>
                      </a:r>
                      <a:endParaRPr sz="12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Calibri"/>
                          <a:ea typeface="Calibri"/>
                          <a:cs typeface="Calibri"/>
                          <a:sym typeface="Calibri"/>
                        </a:rPr>
                        <a:t>Family holiday not authorised</a:t>
                      </a:r>
                      <a:endParaRPr sz="12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Calibri"/>
                          <a:ea typeface="Calibri"/>
                          <a:cs typeface="Calibri"/>
                          <a:sym typeface="Calibri"/>
                        </a:rPr>
                        <a:t>❌ No</a:t>
                      </a:r>
                      <a:endParaRPr sz="12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19075">
                <a:tc>
                  <a:txBody>
                    <a:bodyPr/>
                    <a:lstStyle/>
                    <a:p>
                      <a:pPr indent="0" lvl="0" marL="0" rtl="0" algn="l">
                        <a:spcBef>
                          <a:spcPts val="0"/>
                        </a:spcBef>
                        <a:spcAft>
                          <a:spcPts val="0"/>
                        </a:spcAft>
                        <a:buNone/>
                      </a:pPr>
                      <a:r>
                        <a:rPr lang="en-GB" sz="1200">
                          <a:latin typeface="Calibri"/>
                          <a:ea typeface="Calibri"/>
                          <a:cs typeface="Calibri"/>
                          <a:sym typeface="Calibri"/>
                        </a:rPr>
                        <a:t>N</a:t>
                      </a:r>
                      <a:endParaRPr sz="12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Calibri"/>
                          <a:ea typeface="Calibri"/>
                          <a:cs typeface="Calibri"/>
                          <a:sym typeface="Calibri"/>
                        </a:rPr>
                        <a:t>No reason yet provided</a:t>
                      </a:r>
                      <a:endParaRPr sz="12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Calibri"/>
                          <a:ea typeface="Calibri"/>
                          <a:cs typeface="Calibri"/>
                          <a:sym typeface="Calibri"/>
                        </a:rPr>
                        <a:t>⚠️ Must be updated ASAP</a:t>
                      </a:r>
                      <a:endParaRPr sz="12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19075">
                <a:tc>
                  <a:txBody>
                    <a:bodyPr/>
                    <a:lstStyle/>
                    <a:p>
                      <a:pPr indent="0" lvl="0" marL="0" rtl="0" algn="l">
                        <a:spcBef>
                          <a:spcPts val="0"/>
                        </a:spcBef>
                        <a:spcAft>
                          <a:spcPts val="0"/>
                        </a:spcAft>
                        <a:buNone/>
                      </a:pPr>
                      <a:r>
                        <a:rPr lang="en-GB" sz="1200">
                          <a:latin typeface="Calibri"/>
                          <a:ea typeface="Calibri"/>
                          <a:cs typeface="Calibri"/>
                          <a:sym typeface="Calibri"/>
                        </a:rPr>
                        <a:t>Y</a:t>
                      </a:r>
                      <a:endParaRPr sz="12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Calibri"/>
                          <a:ea typeface="Calibri"/>
                          <a:cs typeface="Calibri"/>
                          <a:sym typeface="Calibri"/>
                        </a:rPr>
                        <a:t>Enforced closure / school decision</a:t>
                      </a:r>
                      <a:endParaRPr sz="12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Calibri"/>
                          <a:ea typeface="Calibri"/>
                          <a:cs typeface="Calibri"/>
                          <a:sym typeface="Calibri"/>
                        </a:rPr>
                        <a:t>✔️ Yes</a:t>
                      </a:r>
                      <a:endParaRPr sz="1200">
                        <a:latin typeface="Calibri"/>
                        <a:ea typeface="Calibri"/>
                        <a:cs typeface="Calibri"/>
                        <a:sym typeface="Calibri"/>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
        <p:nvSpPr>
          <p:cNvPr id="390" name="Google Shape;390;g34fb3b83783_0_502"/>
          <p:cNvSpPr/>
          <p:nvPr/>
        </p:nvSpPr>
        <p:spPr>
          <a:xfrm>
            <a:off x="5182925" y="3092300"/>
            <a:ext cx="6719700" cy="3036600"/>
          </a:xfrm>
          <a:prstGeom prst="roundRect">
            <a:avLst>
              <a:gd fmla="val 16667" name="adj"/>
            </a:avLst>
          </a:prstGeom>
          <a:solidFill>
            <a:srgbClr val="F2A982"/>
          </a:solidFill>
          <a:ln cap="flat" cmpd="sng" w="19050">
            <a:solidFill>
              <a:srgbClr val="F2A982"/>
            </a:solidFill>
            <a:prstDash val="solid"/>
            <a:miter lim="800000"/>
            <a:headEnd len="sm" w="sm" type="none"/>
            <a:tailEnd len="sm" w="sm" type="none"/>
          </a:ln>
          <a:effectLst>
            <a:outerShdw blurRad="285750" rotWithShape="0" algn="bl" dir="5400000" dist="19050">
              <a:schemeClr val="accent4">
                <a:alpha val="50000"/>
              </a:schemeClr>
            </a:outerShdw>
          </a:effectLst>
        </p:spPr>
        <p:txBody>
          <a:bodyPr anchorCtr="0" anchor="ctr" bIns="45700" lIns="91425" spcFirstLastPara="1" rIns="91425" wrap="square" tIns="45700">
            <a:noAutofit/>
          </a:bodyPr>
          <a:lstStyle/>
          <a:p>
            <a:pPr indent="0" lvl="0" marL="0" rtl="0" algn="l">
              <a:lnSpc>
                <a:spcPct val="115000"/>
              </a:lnSpc>
              <a:spcBef>
                <a:spcPts val="1400"/>
              </a:spcBef>
              <a:spcAft>
                <a:spcPts val="0"/>
              </a:spcAft>
              <a:buSzPts val="1100"/>
              <a:buNone/>
            </a:pPr>
            <a:r>
              <a:rPr b="1" lang="en-GB" sz="1700">
                <a:solidFill>
                  <a:schemeClr val="lt1"/>
                </a:solidFill>
                <a:latin typeface="Calibri"/>
                <a:ea typeface="Calibri"/>
                <a:cs typeface="Calibri"/>
                <a:sym typeface="Calibri"/>
              </a:rPr>
              <a:t>Authorising absence</a:t>
            </a:r>
            <a:endParaRPr b="1" sz="1700">
              <a:solidFill>
                <a:schemeClr val="lt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GB" sz="1300">
                <a:solidFill>
                  <a:schemeClr val="lt1"/>
                </a:solidFill>
                <a:latin typeface="Calibri"/>
                <a:ea typeface="Calibri"/>
                <a:cs typeface="Calibri"/>
                <a:sym typeface="Calibri"/>
              </a:rPr>
              <a:t>Schools should </a:t>
            </a:r>
            <a:r>
              <a:rPr b="1" lang="en-GB" sz="1300">
                <a:solidFill>
                  <a:schemeClr val="lt1"/>
                </a:solidFill>
                <a:latin typeface="Calibri"/>
                <a:ea typeface="Calibri"/>
                <a:cs typeface="Calibri"/>
                <a:sym typeface="Calibri"/>
              </a:rPr>
              <a:t>authorise</a:t>
            </a:r>
            <a:r>
              <a:rPr lang="en-GB" sz="1300">
                <a:solidFill>
                  <a:schemeClr val="lt1"/>
                </a:solidFill>
                <a:latin typeface="Calibri"/>
                <a:ea typeface="Calibri"/>
                <a:cs typeface="Calibri"/>
                <a:sym typeface="Calibri"/>
              </a:rPr>
              <a:t> absence if:</a:t>
            </a:r>
            <a:endParaRPr sz="1300">
              <a:solidFill>
                <a:schemeClr val="lt1"/>
              </a:solidFill>
              <a:latin typeface="Calibri"/>
              <a:ea typeface="Calibri"/>
              <a:cs typeface="Calibri"/>
              <a:sym typeface="Calibri"/>
            </a:endParaRPr>
          </a:p>
          <a:p>
            <a:pPr indent="-311150" lvl="0" marL="457200" rtl="0" algn="l">
              <a:lnSpc>
                <a:spcPct val="115000"/>
              </a:lnSpc>
              <a:spcBef>
                <a:spcPts val="1200"/>
              </a:spcBef>
              <a:spcAft>
                <a:spcPts val="0"/>
              </a:spcAft>
              <a:buClr>
                <a:schemeClr val="lt1"/>
              </a:buClr>
              <a:buSzPts val="1300"/>
              <a:buChar char="●"/>
            </a:pPr>
            <a:r>
              <a:rPr lang="en-GB" sz="1300">
                <a:solidFill>
                  <a:schemeClr val="lt1"/>
                </a:solidFill>
                <a:latin typeface="Calibri"/>
                <a:ea typeface="Calibri"/>
                <a:cs typeface="Calibri"/>
                <a:sym typeface="Calibri"/>
              </a:rPr>
              <a:t>The child is genuinely </a:t>
            </a:r>
            <a:r>
              <a:rPr b="1" lang="en-GB" sz="1300">
                <a:solidFill>
                  <a:schemeClr val="lt1"/>
                </a:solidFill>
                <a:latin typeface="Calibri"/>
                <a:ea typeface="Calibri"/>
                <a:cs typeface="Calibri"/>
                <a:sym typeface="Calibri"/>
              </a:rPr>
              <a:t>ill or has a medical/therapy appointment</a:t>
            </a:r>
            <a:endParaRPr b="1" sz="1300">
              <a:solidFill>
                <a:schemeClr val="lt1"/>
              </a:solidFill>
              <a:latin typeface="Calibri"/>
              <a:ea typeface="Calibri"/>
              <a:cs typeface="Calibri"/>
              <a:sym typeface="Calibri"/>
            </a:endParaRPr>
          </a:p>
          <a:p>
            <a:pPr indent="-311150" lvl="0" marL="457200" rtl="0" algn="l">
              <a:lnSpc>
                <a:spcPct val="115000"/>
              </a:lnSpc>
              <a:spcBef>
                <a:spcPts val="0"/>
              </a:spcBef>
              <a:spcAft>
                <a:spcPts val="0"/>
              </a:spcAft>
              <a:buClr>
                <a:schemeClr val="lt1"/>
              </a:buClr>
              <a:buSzPts val="1300"/>
              <a:buChar char="●"/>
            </a:pPr>
            <a:r>
              <a:rPr lang="en-GB" sz="1300">
                <a:solidFill>
                  <a:schemeClr val="lt1"/>
                </a:solidFill>
                <a:latin typeface="Calibri"/>
                <a:ea typeface="Calibri"/>
                <a:cs typeface="Calibri"/>
                <a:sym typeface="Calibri"/>
              </a:rPr>
              <a:t>There is a </a:t>
            </a:r>
            <a:r>
              <a:rPr b="1" lang="en-GB" sz="1300">
                <a:solidFill>
                  <a:schemeClr val="lt1"/>
                </a:solidFill>
                <a:latin typeface="Calibri"/>
                <a:ea typeface="Calibri"/>
                <a:cs typeface="Calibri"/>
                <a:sym typeface="Calibri"/>
              </a:rPr>
              <a:t>reasonable justification</a:t>
            </a:r>
            <a:r>
              <a:rPr lang="en-GB" sz="1300">
                <a:solidFill>
                  <a:schemeClr val="lt1"/>
                </a:solidFill>
                <a:latin typeface="Calibri"/>
                <a:ea typeface="Calibri"/>
                <a:cs typeface="Calibri"/>
                <a:sym typeface="Calibri"/>
              </a:rPr>
              <a:t>, e.g. bereavement, family crisis, religious observance</a:t>
            </a:r>
            <a:endParaRPr sz="1300">
              <a:solidFill>
                <a:schemeClr val="lt1"/>
              </a:solidFill>
              <a:latin typeface="Calibri"/>
              <a:ea typeface="Calibri"/>
              <a:cs typeface="Calibri"/>
              <a:sym typeface="Calibri"/>
            </a:endParaRPr>
          </a:p>
          <a:p>
            <a:pPr indent="-311150" lvl="0" marL="457200" rtl="0" algn="l">
              <a:lnSpc>
                <a:spcPct val="115000"/>
              </a:lnSpc>
              <a:spcBef>
                <a:spcPts val="0"/>
              </a:spcBef>
              <a:spcAft>
                <a:spcPts val="0"/>
              </a:spcAft>
              <a:buClr>
                <a:schemeClr val="lt1"/>
              </a:buClr>
              <a:buSzPts val="1300"/>
              <a:buChar char="●"/>
            </a:pPr>
            <a:r>
              <a:rPr lang="en-GB" sz="1300">
                <a:solidFill>
                  <a:schemeClr val="lt1"/>
                </a:solidFill>
                <a:latin typeface="Calibri"/>
                <a:ea typeface="Calibri"/>
                <a:cs typeface="Calibri"/>
                <a:sym typeface="Calibri"/>
              </a:rPr>
              <a:t>The child is </a:t>
            </a:r>
            <a:r>
              <a:rPr b="1" lang="en-GB" sz="1300">
                <a:solidFill>
                  <a:schemeClr val="lt1"/>
                </a:solidFill>
                <a:latin typeface="Calibri"/>
                <a:ea typeface="Calibri"/>
                <a:cs typeface="Calibri"/>
                <a:sym typeface="Calibri"/>
              </a:rPr>
              <a:t>unable to attend due to anxiety, EBSA, or disability-related need</a:t>
            </a:r>
            <a:r>
              <a:rPr lang="en-GB" sz="1300">
                <a:solidFill>
                  <a:schemeClr val="lt1"/>
                </a:solidFill>
                <a:latin typeface="Calibri"/>
                <a:ea typeface="Calibri"/>
                <a:cs typeface="Calibri"/>
                <a:sym typeface="Calibri"/>
              </a:rPr>
              <a:t> – especially if supported by an EHCP or recognised SEN</a:t>
            </a:r>
            <a:endParaRPr sz="1300">
              <a:solidFill>
                <a:schemeClr val="lt1"/>
              </a:solidFill>
              <a:latin typeface="Calibri"/>
              <a:ea typeface="Calibri"/>
              <a:cs typeface="Calibri"/>
              <a:sym typeface="Calibri"/>
            </a:endParaRPr>
          </a:p>
          <a:p>
            <a:pPr indent="-311150" lvl="0" marL="457200" rtl="0" algn="l">
              <a:lnSpc>
                <a:spcPct val="115000"/>
              </a:lnSpc>
              <a:spcBef>
                <a:spcPts val="0"/>
              </a:spcBef>
              <a:spcAft>
                <a:spcPts val="0"/>
              </a:spcAft>
              <a:buClr>
                <a:schemeClr val="lt1"/>
              </a:buClr>
              <a:buSzPts val="1300"/>
              <a:buChar char="●"/>
            </a:pPr>
            <a:r>
              <a:rPr lang="en-GB" sz="1300">
                <a:solidFill>
                  <a:schemeClr val="lt1"/>
                </a:solidFill>
                <a:latin typeface="Calibri"/>
                <a:ea typeface="Calibri"/>
                <a:cs typeface="Calibri"/>
                <a:sym typeface="Calibri"/>
              </a:rPr>
              <a:t>Absence relates to </a:t>
            </a:r>
            <a:r>
              <a:rPr b="1" lang="en-GB" sz="1300">
                <a:solidFill>
                  <a:schemeClr val="lt1"/>
                </a:solidFill>
                <a:latin typeface="Calibri"/>
                <a:ea typeface="Calibri"/>
                <a:cs typeface="Calibri"/>
                <a:sym typeface="Calibri"/>
              </a:rPr>
              <a:t>awaiting placement</a:t>
            </a:r>
            <a:r>
              <a:rPr lang="en-GB" sz="1300">
                <a:solidFill>
                  <a:schemeClr val="lt1"/>
                </a:solidFill>
                <a:latin typeface="Calibri"/>
                <a:ea typeface="Calibri"/>
                <a:cs typeface="Calibri"/>
                <a:sym typeface="Calibri"/>
              </a:rPr>
              <a:t>, </a:t>
            </a:r>
            <a:r>
              <a:rPr b="1" lang="en-GB" sz="1300">
                <a:solidFill>
                  <a:schemeClr val="lt1"/>
                </a:solidFill>
                <a:latin typeface="Calibri"/>
                <a:ea typeface="Calibri"/>
                <a:cs typeface="Calibri"/>
                <a:sym typeface="Calibri"/>
              </a:rPr>
              <a:t>EOTAS</a:t>
            </a:r>
            <a:r>
              <a:rPr lang="en-GB" sz="1300">
                <a:solidFill>
                  <a:schemeClr val="lt1"/>
                </a:solidFill>
                <a:latin typeface="Calibri"/>
                <a:ea typeface="Calibri"/>
                <a:cs typeface="Calibri"/>
                <a:sym typeface="Calibri"/>
              </a:rPr>
              <a:t>, or </a:t>
            </a:r>
            <a:r>
              <a:rPr b="1" lang="en-GB" sz="1300">
                <a:solidFill>
                  <a:schemeClr val="lt1"/>
                </a:solidFill>
                <a:latin typeface="Calibri"/>
                <a:ea typeface="Calibri"/>
                <a:cs typeface="Calibri"/>
                <a:sym typeface="Calibri"/>
              </a:rPr>
              <a:t>LA failing to provide education</a:t>
            </a:r>
            <a:endParaRPr b="1" sz="1300">
              <a:solidFill>
                <a:schemeClr val="lt1"/>
              </a:solidFill>
              <a:latin typeface="Calibri"/>
              <a:ea typeface="Calibri"/>
              <a:cs typeface="Calibri"/>
              <a:sym typeface="Calibri"/>
            </a:endParaRPr>
          </a:p>
          <a:p>
            <a:pPr indent="0" lvl="0" marL="0" rtl="0" algn="l">
              <a:lnSpc>
                <a:spcPct val="115000"/>
              </a:lnSpc>
              <a:spcBef>
                <a:spcPts val="1200"/>
              </a:spcBef>
              <a:spcAft>
                <a:spcPts val="1200"/>
              </a:spcAft>
              <a:buNone/>
            </a:pPr>
            <a:r>
              <a:rPr lang="en-GB" sz="1300">
                <a:solidFill>
                  <a:schemeClr val="lt1"/>
                </a:solidFill>
                <a:latin typeface="Calibri"/>
                <a:ea typeface="Calibri"/>
                <a:cs typeface="Calibri"/>
                <a:sym typeface="Calibri"/>
              </a:rPr>
              <a:t>Unjustified refusal to authorise such absence may breach the </a:t>
            </a:r>
            <a:r>
              <a:rPr b="1" lang="en-GB" sz="1300">
                <a:solidFill>
                  <a:schemeClr val="lt1"/>
                </a:solidFill>
                <a:latin typeface="Calibri"/>
                <a:ea typeface="Calibri"/>
                <a:cs typeface="Calibri"/>
                <a:sym typeface="Calibri"/>
              </a:rPr>
              <a:t>Equality Act 2010</a:t>
            </a:r>
            <a:r>
              <a:rPr lang="en-GB" sz="1300">
                <a:solidFill>
                  <a:schemeClr val="lt1"/>
                </a:solidFill>
                <a:latin typeface="Calibri"/>
                <a:ea typeface="Calibri"/>
                <a:cs typeface="Calibri"/>
                <a:sym typeface="Calibri"/>
              </a:rPr>
              <a:t>.</a:t>
            </a:r>
            <a:endParaRPr sz="1300">
              <a:solidFill>
                <a:schemeClr val="lt1"/>
              </a:solidFill>
              <a:latin typeface="Calibri"/>
              <a:ea typeface="Calibri"/>
              <a:cs typeface="Calibri"/>
              <a:sym typeface="Calibri"/>
            </a:endParaRPr>
          </a:p>
        </p:txBody>
      </p:sp>
      <p:pic>
        <p:nvPicPr>
          <p:cNvPr id="391" name="Google Shape;391;g34fb3b83783_0_502"/>
          <p:cNvPicPr preferRelativeResize="0"/>
          <p:nvPr/>
        </p:nvPicPr>
        <p:blipFill rotWithShape="1">
          <a:blip r:embed="rId3">
            <a:alphaModFix/>
          </a:blip>
          <a:srcRect b="0" l="0" r="0" t="0"/>
          <a:stretch/>
        </p:blipFill>
        <p:spPr>
          <a:xfrm>
            <a:off x="143950" y="0"/>
            <a:ext cx="1647576" cy="827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5" name="Shape 395"/>
        <p:cNvGrpSpPr/>
        <p:nvPr/>
      </p:nvGrpSpPr>
      <p:grpSpPr>
        <a:xfrm>
          <a:off x="0" y="0"/>
          <a:ext cx="0" cy="0"/>
          <a:chOff x="0" y="0"/>
          <a:chExt cx="0" cy="0"/>
        </a:xfrm>
      </p:grpSpPr>
      <p:sp>
        <p:nvSpPr>
          <p:cNvPr id="396" name="Google Shape;396;g34e74833aa5_0_35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97" name="Google Shape;397;g34e74833aa5_0_356"/>
          <p:cNvSpPr/>
          <p:nvPr/>
        </p:nvSpPr>
        <p:spPr>
          <a:xfrm>
            <a:off x="0" y="0"/>
            <a:ext cx="12192000" cy="6858000"/>
          </a:xfrm>
          <a:prstGeom prst="rect">
            <a:avLst/>
          </a:prstGeom>
          <a:solidFill>
            <a:srgbClr val="FAE2D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98" name="Google Shape;398;g34e74833aa5_0_356"/>
          <p:cNvSpPr/>
          <p:nvPr/>
        </p:nvSpPr>
        <p:spPr>
          <a:xfrm>
            <a:off x="685800" y="685800"/>
            <a:ext cx="108204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99" name="Google Shape;399;g34e74833aa5_0_356"/>
          <p:cNvSpPr/>
          <p:nvPr/>
        </p:nvSpPr>
        <p:spPr>
          <a:xfrm>
            <a:off x="2350200" y="2066100"/>
            <a:ext cx="7491600" cy="850500"/>
          </a:xfrm>
          <a:prstGeom prst="rect">
            <a:avLst/>
          </a:prstGeom>
          <a:noFill/>
          <a:ln>
            <a:noFill/>
          </a:ln>
        </p:spPr>
        <p:txBody>
          <a:bodyPr anchorCtr="0" anchor="b" bIns="45700" lIns="91425" spcFirstLastPara="1" rIns="91425" wrap="square" tIns="45700">
            <a:noAutofit/>
          </a:bodyPr>
          <a:lstStyle/>
          <a:p>
            <a:pPr indent="0" lvl="0" marL="0" marR="0" rtl="0" algn="ctr">
              <a:lnSpc>
                <a:spcPct val="80000"/>
              </a:lnSpc>
              <a:spcBef>
                <a:spcPts val="0"/>
              </a:spcBef>
              <a:spcAft>
                <a:spcPts val="0"/>
              </a:spcAft>
              <a:buClr>
                <a:srgbClr val="000000"/>
              </a:buClr>
              <a:buSzPts val="2720"/>
              <a:buFont typeface="Arial"/>
              <a:buNone/>
            </a:pPr>
            <a:r>
              <a:rPr b="1" lang="en-GB" sz="3220">
                <a:solidFill>
                  <a:schemeClr val="accent4"/>
                </a:solidFill>
                <a:latin typeface="Calibri"/>
                <a:ea typeface="Calibri"/>
                <a:cs typeface="Calibri"/>
                <a:sym typeface="Calibri"/>
              </a:rPr>
              <a:t>EDUCATION, HEALTH AND CARE PLANS</a:t>
            </a:r>
            <a:endParaRPr b="1" sz="3220">
              <a:solidFill>
                <a:schemeClr val="accent4"/>
              </a:solidFill>
              <a:latin typeface="Calibri"/>
              <a:ea typeface="Calibri"/>
              <a:cs typeface="Calibri"/>
              <a:sym typeface="Calibri"/>
            </a:endParaRPr>
          </a:p>
        </p:txBody>
      </p:sp>
      <p:sp>
        <p:nvSpPr>
          <p:cNvPr id="400" name="Google Shape;400;g34e74833aa5_0_356"/>
          <p:cNvSpPr txBox="1"/>
          <p:nvPr/>
        </p:nvSpPr>
        <p:spPr>
          <a:xfrm>
            <a:off x="9161125" y="6491600"/>
            <a:ext cx="3103800" cy="246300"/>
          </a:xfrm>
          <a:prstGeom prst="rect">
            <a:avLst/>
          </a:prstGeom>
          <a:noFill/>
          <a:ln>
            <a:noFill/>
          </a:ln>
        </p:spPr>
        <p:txBody>
          <a:bodyPr anchorCtr="0" anchor="t" bIns="45700" lIns="91425" spcFirstLastPara="1" rIns="91425" wrap="square" tIns="45700">
            <a:normAutofit fontScale="77500"/>
          </a:bodyPr>
          <a:lstStyle/>
          <a:p>
            <a:pPr indent="0" lvl="0" marL="0" marR="0" rtl="0" algn="ctr">
              <a:lnSpc>
                <a:spcPct val="90000"/>
              </a:lnSpc>
              <a:spcBef>
                <a:spcPts val="0"/>
              </a:spcBef>
              <a:spcAft>
                <a:spcPts val="0"/>
              </a:spcAft>
              <a:buClr>
                <a:srgbClr val="000000"/>
              </a:buClr>
              <a:buSzPct val="100000"/>
              <a:buFont typeface="Arial"/>
              <a:buNone/>
            </a:pPr>
            <a:r>
              <a:rPr b="0" i="0" lang="en-GB" sz="1400" u="none" cap="none" strike="noStrike">
                <a:solidFill>
                  <a:srgbClr val="595959"/>
                </a:solidFill>
                <a:latin typeface="Arial"/>
                <a:ea typeface="Arial"/>
                <a:cs typeface="Arial"/>
                <a:sym typeface="Arial"/>
              </a:rPr>
              <a:t>© 202</a:t>
            </a:r>
            <a:r>
              <a:rPr lang="en-GB">
                <a:solidFill>
                  <a:srgbClr val="595959"/>
                </a:solidFill>
              </a:rPr>
              <a:t>4-2026</a:t>
            </a:r>
            <a:r>
              <a:rPr b="0" i="0" lang="en-GB" sz="1400" u="none" cap="none" strike="noStrike">
                <a:solidFill>
                  <a:srgbClr val="595959"/>
                </a:solidFill>
                <a:latin typeface="Arial"/>
                <a:ea typeface="Arial"/>
                <a:cs typeface="Arial"/>
                <a:sym typeface="Arial"/>
              </a:rPr>
              <a:t> SEN Parent Support Group</a:t>
            </a:r>
            <a:endParaRPr b="0" i="0" sz="1400" u="none" cap="none" strike="noStrike">
              <a:solidFill>
                <a:srgbClr val="000000"/>
              </a:solidFill>
              <a:latin typeface="Arial"/>
              <a:ea typeface="Arial"/>
              <a:cs typeface="Arial"/>
              <a:sym typeface="Arial"/>
            </a:endParaRPr>
          </a:p>
        </p:txBody>
      </p:sp>
      <p:pic>
        <p:nvPicPr>
          <p:cNvPr id="401" name="Google Shape;401;g34e74833aa5_0_356"/>
          <p:cNvPicPr preferRelativeResize="0"/>
          <p:nvPr/>
        </p:nvPicPr>
        <p:blipFill rotWithShape="1">
          <a:blip r:embed="rId3">
            <a:alphaModFix/>
          </a:blip>
          <a:srcRect b="0" l="0" r="0" t="0"/>
          <a:stretch/>
        </p:blipFill>
        <p:spPr>
          <a:xfrm>
            <a:off x="5028629" y="4782575"/>
            <a:ext cx="2134750" cy="10724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g34e74833aa5_0_555"/>
          <p:cNvSpPr txBox="1"/>
          <p:nvPr/>
        </p:nvSpPr>
        <p:spPr>
          <a:xfrm>
            <a:off x="9870574" y="6549950"/>
            <a:ext cx="2669400" cy="215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800">
                <a:solidFill>
                  <a:schemeClr val="dk1"/>
                </a:solidFill>
              </a:rPr>
              <a:t>© 2024-2026 </a:t>
            </a:r>
            <a:r>
              <a:rPr lang="en-GB" sz="800">
                <a:solidFill>
                  <a:schemeClr val="dk1"/>
                </a:solidFill>
                <a:latin typeface="Arial"/>
                <a:ea typeface="Arial"/>
                <a:cs typeface="Arial"/>
                <a:sym typeface="Arial"/>
              </a:rPr>
              <a:t>SEN Parent Support Group</a:t>
            </a:r>
            <a:endParaRPr/>
          </a:p>
        </p:txBody>
      </p:sp>
      <p:sp>
        <p:nvSpPr>
          <p:cNvPr id="407" name="Google Shape;407;g34e74833aa5_0_555"/>
          <p:cNvSpPr/>
          <p:nvPr/>
        </p:nvSpPr>
        <p:spPr>
          <a:xfrm>
            <a:off x="2763747" y="90959"/>
            <a:ext cx="8369400" cy="492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GB" sz="2600" cap="none">
                <a:solidFill>
                  <a:srgbClr val="15C2FF"/>
                </a:solidFill>
                <a:latin typeface="Calibri"/>
                <a:ea typeface="Calibri"/>
                <a:cs typeface="Calibri"/>
                <a:sym typeface="Calibri"/>
              </a:rPr>
              <a:t>WHAT IS AN EDUCATION HEALTH CARE PLAN (EHCP)?</a:t>
            </a:r>
            <a:endParaRPr b="1" sz="2600" cap="none">
              <a:solidFill>
                <a:srgbClr val="15C2FF"/>
              </a:solidFill>
              <a:latin typeface="Calibri"/>
              <a:ea typeface="Calibri"/>
              <a:cs typeface="Calibri"/>
              <a:sym typeface="Calibri"/>
            </a:endParaRPr>
          </a:p>
        </p:txBody>
      </p:sp>
      <p:sp>
        <p:nvSpPr>
          <p:cNvPr id="408" name="Google Shape;408;g34e74833aa5_0_555"/>
          <p:cNvSpPr txBox="1"/>
          <p:nvPr/>
        </p:nvSpPr>
        <p:spPr>
          <a:xfrm>
            <a:off x="223630" y="882150"/>
            <a:ext cx="11643600" cy="1077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600">
                <a:solidFill>
                  <a:schemeClr val="dk1"/>
                </a:solidFill>
                <a:latin typeface="Calibri"/>
                <a:ea typeface="Calibri"/>
                <a:cs typeface="Calibri"/>
                <a:sym typeface="Calibri"/>
              </a:rPr>
              <a:t>An </a:t>
            </a:r>
            <a:r>
              <a:rPr b="1" lang="en-GB" sz="1600">
                <a:solidFill>
                  <a:schemeClr val="dk1"/>
                </a:solidFill>
                <a:latin typeface="Calibri"/>
                <a:ea typeface="Calibri"/>
                <a:cs typeface="Calibri"/>
                <a:sym typeface="Calibri"/>
              </a:rPr>
              <a:t>EHCP</a:t>
            </a:r>
            <a:r>
              <a:rPr lang="en-GB" sz="1600">
                <a:solidFill>
                  <a:schemeClr val="dk1"/>
                </a:solidFill>
                <a:latin typeface="Calibri"/>
                <a:ea typeface="Calibri"/>
                <a:cs typeface="Calibri"/>
                <a:sym typeface="Calibri"/>
              </a:rPr>
              <a:t> (Education, Health, and Care Plan) is a </a:t>
            </a:r>
            <a:r>
              <a:rPr b="1" lang="en-GB" sz="1600">
                <a:solidFill>
                  <a:schemeClr val="dk1"/>
                </a:solidFill>
                <a:latin typeface="Calibri"/>
                <a:ea typeface="Calibri"/>
                <a:cs typeface="Calibri"/>
                <a:sym typeface="Calibri"/>
              </a:rPr>
              <a:t>legal document </a:t>
            </a:r>
            <a:r>
              <a:rPr lang="en-GB" sz="1600">
                <a:solidFill>
                  <a:schemeClr val="dk1"/>
                </a:solidFill>
                <a:latin typeface="Calibri"/>
                <a:ea typeface="Calibri"/>
                <a:cs typeface="Calibri"/>
                <a:sym typeface="Calibri"/>
              </a:rPr>
              <a:t>used in the UK to support children and young people 0-25 who have special educational needs (SEN) or disabilities that require additional help </a:t>
            </a:r>
            <a:r>
              <a:rPr b="1" lang="en-GB" sz="1600">
                <a:solidFill>
                  <a:schemeClr val="dk1"/>
                </a:solidFill>
                <a:latin typeface="Calibri"/>
                <a:ea typeface="Calibri"/>
                <a:cs typeface="Calibri"/>
                <a:sym typeface="Calibri"/>
              </a:rPr>
              <a:t>beyond what mainstream education providers can offer</a:t>
            </a:r>
            <a:r>
              <a:rPr lang="en-GB" sz="1600">
                <a:solidFill>
                  <a:schemeClr val="dk1"/>
                </a:solidFill>
                <a:latin typeface="Calibri"/>
                <a:ea typeface="Calibri"/>
                <a:cs typeface="Calibri"/>
                <a:sym typeface="Calibri"/>
              </a:rPr>
              <a:t> through general resources. An EHCP can make a critical difference for children with complex needs by formalising support and ensuring accountability from educational institutions and local authorities.</a:t>
            </a:r>
            <a:endParaRPr>
              <a:latin typeface="Calibri"/>
              <a:ea typeface="Calibri"/>
              <a:cs typeface="Calibri"/>
              <a:sym typeface="Calibri"/>
            </a:endParaRPr>
          </a:p>
        </p:txBody>
      </p:sp>
      <p:sp>
        <p:nvSpPr>
          <p:cNvPr id="409" name="Google Shape;409;g34e74833aa5_0_555"/>
          <p:cNvSpPr/>
          <p:nvPr/>
        </p:nvSpPr>
        <p:spPr>
          <a:xfrm>
            <a:off x="690775" y="4262925"/>
            <a:ext cx="10560300" cy="357900"/>
          </a:xfrm>
          <a:prstGeom prst="roundRect">
            <a:avLst>
              <a:gd fmla="val 16667" name="adj"/>
            </a:avLst>
          </a:prstGeom>
          <a:solidFill>
            <a:srgbClr val="F2A982"/>
          </a:solidFill>
          <a:ln cap="flat" cmpd="sng" w="19050">
            <a:solidFill>
              <a:schemeClr val="accent4"/>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GB" sz="1500">
                <a:solidFill>
                  <a:schemeClr val="lt1"/>
                </a:solidFill>
                <a:latin typeface="Calibri"/>
                <a:ea typeface="Calibri"/>
                <a:cs typeface="Calibri"/>
                <a:sym typeface="Calibri"/>
              </a:rPr>
              <a:t>HOW DOES IT HELP?</a:t>
            </a:r>
            <a:endParaRPr sz="1700">
              <a:solidFill>
                <a:schemeClr val="lt1"/>
              </a:solidFill>
              <a:latin typeface="Calibri"/>
              <a:ea typeface="Calibri"/>
              <a:cs typeface="Calibri"/>
              <a:sym typeface="Calibri"/>
            </a:endParaRPr>
          </a:p>
        </p:txBody>
      </p:sp>
      <p:sp>
        <p:nvSpPr>
          <p:cNvPr id="410" name="Google Shape;410;g34e74833aa5_0_555"/>
          <p:cNvSpPr/>
          <p:nvPr/>
        </p:nvSpPr>
        <p:spPr>
          <a:xfrm>
            <a:off x="690769" y="2220894"/>
            <a:ext cx="2430000" cy="1488600"/>
          </a:xfrm>
          <a:prstGeom prst="roundRect">
            <a:avLst>
              <a:gd fmla="val 16667" name="adj"/>
            </a:avLst>
          </a:prstGeom>
          <a:solidFill>
            <a:schemeClr val="lt1"/>
          </a:solidFill>
          <a:ln cap="flat" cmpd="sng" w="19050">
            <a:solidFill>
              <a:schemeClr val="accent2"/>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GB" sz="1400">
                <a:solidFill>
                  <a:schemeClr val="dk1"/>
                </a:solidFill>
                <a:latin typeface="Calibri"/>
                <a:ea typeface="Calibri"/>
                <a:cs typeface="Calibri"/>
                <a:sym typeface="Calibri"/>
              </a:rPr>
              <a:t>Holistic Approach</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lang="en-GB" sz="1000">
                <a:solidFill>
                  <a:schemeClr val="dk1"/>
                </a:solidFill>
                <a:latin typeface="Calibri"/>
                <a:ea typeface="Calibri"/>
                <a:cs typeface="Calibri"/>
                <a:sym typeface="Calibri"/>
              </a:rPr>
              <a:t>An EHCP outlines a child's specific educational, health, and care needs in a single plan. It ensures all aspects of a child's development are considered, with input from education, health services, and social care where necessary.</a:t>
            </a:r>
            <a:endParaRPr b="1" sz="1000">
              <a:solidFill>
                <a:schemeClr val="dk1"/>
              </a:solidFill>
              <a:latin typeface="Calibri"/>
              <a:ea typeface="Calibri"/>
              <a:cs typeface="Calibri"/>
              <a:sym typeface="Calibri"/>
            </a:endParaRPr>
          </a:p>
        </p:txBody>
      </p:sp>
      <p:sp>
        <p:nvSpPr>
          <p:cNvPr id="411" name="Google Shape;411;g34e74833aa5_0_555"/>
          <p:cNvSpPr/>
          <p:nvPr/>
        </p:nvSpPr>
        <p:spPr>
          <a:xfrm>
            <a:off x="3467099" y="2219003"/>
            <a:ext cx="2430000" cy="1488600"/>
          </a:xfrm>
          <a:prstGeom prst="roundRect">
            <a:avLst>
              <a:gd fmla="val 16667" name="adj"/>
            </a:avLst>
          </a:prstGeom>
          <a:solidFill>
            <a:schemeClr val="lt1"/>
          </a:solidFill>
          <a:ln cap="flat" cmpd="sng" w="19050">
            <a:solidFill>
              <a:schemeClr val="accent2"/>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GB" sz="1400">
                <a:solidFill>
                  <a:schemeClr val="dk1"/>
                </a:solidFill>
                <a:latin typeface="Calibri"/>
                <a:ea typeface="Calibri"/>
                <a:cs typeface="Calibri"/>
                <a:sym typeface="Calibri"/>
              </a:rPr>
              <a:t>Personalised Support</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lang="en-GB" sz="1000">
                <a:solidFill>
                  <a:schemeClr val="dk1"/>
                </a:solidFill>
                <a:latin typeface="Calibri"/>
                <a:ea typeface="Calibri"/>
                <a:cs typeface="Calibri"/>
                <a:sym typeface="Calibri"/>
              </a:rPr>
              <a:t>It describes the specific support required to meet the child’s needs, including educational interventions, therapy sessions (like speech and language therapy), or additional care provision.</a:t>
            </a:r>
            <a:endParaRPr b="1" sz="1000">
              <a:solidFill>
                <a:schemeClr val="dk1"/>
              </a:solidFill>
              <a:latin typeface="Calibri"/>
              <a:ea typeface="Calibri"/>
              <a:cs typeface="Calibri"/>
              <a:sym typeface="Calibri"/>
            </a:endParaRPr>
          </a:p>
        </p:txBody>
      </p:sp>
      <p:sp>
        <p:nvSpPr>
          <p:cNvPr id="412" name="Google Shape;412;g34e74833aa5_0_555"/>
          <p:cNvSpPr/>
          <p:nvPr/>
        </p:nvSpPr>
        <p:spPr>
          <a:xfrm>
            <a:off x="6144038" y="2219002"/>
            <a:ext cx="2430000" cy="1488600"/>
          </a:xfrm>
          <a:prstGeom prst="roundRect">
            <a:avLst>
              <a:gd fmla="val 16667" name="adj"/>
            </a:avLst>
          </a:prstGeom>
          <a:solidFill>
            <a:schemeClr val="lt1"/>
          </a:solidFill>
          <a:ln cap="flat" cmpd="sng" w="19050">
            <a:solidFill>
              <a:schemeClr val="accent2"/>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GB" sz="1400">
                <a:solidFill>
                  <a:schemeClr val="dk1"/>
                </a:solidFill>
                <a:latin typeface="Calibri"/>
                <a:ea typeface="Calibri"/>
                <a:cs typeface="Calibri"/>
                <a:sym typeface="Calibri"/>
              </a:rPr>
              <a:t>Legal Protection</a:t>
            </a:r>
            <a:endParaRPr>
              <a:latin typeface="Calibri"/>
              <a:ea typeface="Calibri"/>
              <a:cs typeface="Calibri"/>
              <a:sym typeface="Calibri"/>
            </a:endParaRPr>
          </a:p>
          <a:p>
            <a:pPr indent="0" lvl="0" marL="0" marR="0" rtl="0" algn="l">
              <a:spcBef>
                <a:spcPts val="0"/>
              </a:spcBef>
              <a:spcAft>
                <a:spcPts val="0"/>
              </a:spcAft>
              <a:buNone/>
            </a:pPr>
            <a:r>
              <a:rPr lang="en-GB" sz="1000">
                <a:solidFill>
                  <a:schemeClr val="dk1"/>
                </a:solidFill>
                <a:latin typeface="Calibri"/>
                <a:ea typeface="Calibri"/>
                <a:cs typeface="Calibri"/>
                <a:sym typeface="Calibri"/>
              </a:rPr>
              <a:t>The plan provides legally enforceable rights to the support outlined. Schools or institutions are required by law to meet the needs described in the plan.</a:t>
            </a:r>
            <a:endParaRPr b="1" sz="1000">
              <a:solidFill>
                <a:schemeClr val="dk1"/>
              </a:solidFill>
              <a:latin typeface="Calibri"/>
              <a:ea typeface="Calibri"/>
              <a:cs typeface="Calibri"/>
              <a:sym typeface="Calibri"/>
            </a:endParaRPr>
          </a:p>
        </p:txBody>
      </p:sp>
      <p:sp>
        <p:nvSpPr>
          <p:cNvPr id="413" name="Google Shape;413;g34e74833aa5_0_555"/>
          <p:cNvSpPr/>
          <p:nvPr/>
        </p:nvSpPr>
        <p:spPr>
          <a:xfrm>
            <a:off x="8820977" y="2219002"/>
            <a:ext cx="2430000" cy="1488600"/>
          </a:xfrm>
          <a:prstGeom prst="roundRect">
            <a:avLst>
              <a:gd fmla="val 16667" name="adj"/>
            </a:avLst>
          </a:prstGeom>
          <a:solidFill>
            <a:schemeClr val="lt1"/>
          </a:solidFill>
          <a:ln cap="flat" cmpd="sng" w="19050">
            <a:solidFill>
              <a:schemeClr val="accent2"/>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GB" sz="1400">
                <a:solidFill>
                  <a:schemeClr val="dk1"/>
                </a:solidFill>
                <a:latin typeface="Calibri"/>
                <a:ea typeface="Calibri"/>
                <a:cs typeface="Calibri"/>
                <a:sym typeface="Calibri"/>
              </a:rPr>
              <a:t>Long term focus</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rPr lang="en-GB" sz="1000">
                <a:solidFill>
                  <a:schemeClr val="dk1"/>
                </a:solidFill>
                <a:latin typeface="Calibri"/>
                <a:ea typeface="Calibri"/>
                <a:cs typeface="Calibri"/>
                <a:sym typeface="Calibri"/>
              </a:rPr>
              <a:t>An EHCP remains in place until the age of 25, if the individual continues to have eligible needs, helping with transitions from school to further education, employment, or adult care services.</a:t>
            </a:r>
            <a:endParaRPr b="1" sz="1000">
              <a:solidFill>
                <a:schemeClr val="dk1"/>
              </a:solidFill>
              <a:latin typeface="Calibri"/>
              <a:ea typeface="Calibri"/>
              <a:cs typeface="Calibri"/>
              <a:sym typeface="Calibri"/>
            </a:endParaRPr>
          </a:p>
        </p:txBody>
      </p:sp>
      <p:sp>
        <p:nvSpPr>
          <p:cNvPr id="414" name="Google Shape;414;g34e74833aa5_0_555"/>
          <p:cNvSpPr/>
          <p:nvPr/>
        </p:nvSpPr>
        <p:spPr>
          <a:xfrm>
            <a:off x="8820977" y="4779810"/>
            <a:ext cx="2430000" cy="1413900"/>
          </a:xfrm>
          <a:prstGeom prst="roundRect">
            <a:avLst>
              <a:gd fmla="val 16667" name="adj"/>
            </a:avLst>
          </a:prstGeom>
          <a:solidFill>
            <a:schemeClr val="lt1"/>
          </a:solidFill>
          <a:ln cap="flat" cmpd="sng" w="19050">
            <a:solidFill>
              <a:schemeClr val="accent4"/>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GB" sz="1400">
                <a:solidFill>
                  <a:schemeClr val="dk1"/>
                </a:solidFill>
                <a:latin typeface="Calibri"/>
                <a:ea typeface="Calibri"/>
                <a:cs typeface="Calibri"/>
                <a:sym typeface="Calibri"/>
              </a:rPr>
              <a:t>Focus on Outcomes</a:t>
            </a:r>
            <a:endParaRPr>
              <a:latin typeface="Calibri"/>
              <a:ea typeface="Calibri"/>
              <a:cs typeface="Calibri"/>
              <a:sym typeface="Calibri"/>
            </a:endParaRPr>
          </a:p>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a:p>
            <a:pPr indent="0" lvl="0" marL="0" marR="0" rtl="0" algn="l">
              <a:spcBef>
                <a:spcPts val="0"/>
              </a:spcBef>
              <a:spcAft>
                <a:spcPts val="0"/>
              </a:spcAft>
              <a:buNone/>
            </a:pPr>
            <a:r>
              <a:rPr lang="en-GB" sz="1000">
                <a:solidFill>
                  <a:schemeClr val="dk1"/>
                </a:solidFill>
                <a:latin typeface="Calibri"/>
                <a:ea typeface="Calibri"/>
                <a:cs typeface="Calibri"/>
                <a:sym typeface="Calibri"/>
              </a:rPr>
              <a:t>EHCPs focus on long-term outcomes for the child or young person, supporting their transition into adulthood and independence.</a:t>
            </a:r>
            <a:endParaRPr i="0" sz="1000">
              <a:solidFill>
                <a:schemeClr val="dk1"/>
              </a:solidFill>
              <a:latin typeface="Calibri"/>
              <a:ea typeface="Calibri"/>
              <a:cs typeface="Calibri"/>
              <a:sym typeface="Calibri"/>
            </a:endParaRPr>
          </a:p>
        </p:txBody>
      </p:sp>
      <p:sp>
        <p:nvSpPr>
          <p:cNvPr id="415" name="Google Shape;415;g34e74833aa5_0_555"/>
          <p:cNvSpPr/>
          <p:nvPr/>
        </p:nvSpPr>
        <p:spPr>
          <a:xfrm>
            <a:off x="690769" y="4779897"/>
            <a:ext cx="2430000" cy="1413900"/>
          </a:xfrm>
          <a:prstGeom prst="roundRect">
            <a:avLst>
              <a:gd fmla="val 16667" name="adj"/>
            </a:avLst>
          </a:prstGeom>
          <a:solidFill>
            <a:schemeClr val="lt1"/>
          </a:solidFill>
          <a:ln cap="flat" cmpd="sng" w="19050">
            <a:solidFill>
              <a:schemeClr val="accent4"/>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GB" sz="1400">
                <a:solidFill>
                  <a:schemeClr val="dk1"/>
                </a:solidFill>
                <a:latin typeface="Calibri"/>
                <a:ea typeface="Calibri"/>
                <a:cs typeface="Calibri"/>
                <a:sym typeface="Calibri"/>
              </a:rPr>
              <a:t>Tailored Education</a:t>
            </a:r>
            <a:endParaRPr>
              <a:latin typeface="Calibri"/>
              <a:ea typeface="Calibri"/>
              <a:cs typeface="Calibri"/>
              <a:sym typeface="Calibri"/>
            </a:endParaRPr>
          </a:p>
          <a:p>
            <a:pPr indent="0" lvl="0" marL="0" marR="0" rtl="0" algn="ctr">
              <a:spcBef>
                <a:spcPts val="0"/>
              </a:spcBef>
              <a:spcAft>
                <a:spcPts val="0"/>
              </a:spcAft>
              <a:buNone/>
            </a:pPr>
            <a:r>
              <a:t/>
            </a:r>
            <a:endParaRPr b="1" sz="1400">
              <a:solidFill>
                <a:schemeClr val="dk1"/>
              </a:solidFill>
              <a:latin typeface="Calibri"/>
              <a:ea typeface="Calibri"/>
              <a:cs typeface="Calibri"/>
              <a:sym typeface="Calibri"/>
            </a:endParaRPr>
          </a:p>
          <a:p>
            <a:pPr indent="0" lvl="0" marL="0" marR="0" rtl="0" algn="l">
              <a:spcBef>
                <a:spcPts val="0"/>
              </a:spcBef>
              <a:spcAft>
                <a:spcPts val="0"/>
              </a:spcAft>
              <a:buNone/>
            </a:pPr>
            <a:r>
              <a:rPr lang="en-GB" sz="1000">
                <a:solidFill>
                  <a:schemeClr val="dk1"/>
                </a:solidFill>
                <a:latin typeface="Calibri"/>
                <a:ea typeface="Calibri"/>
                <a:cs typeface="Calibri"/>
                <a:sym typeface="Calibri"/>
              </a:rPr>
              <a:t>Ensures the child gets the right help and interventions to meet their specific educational needs.</a:t>
            </a:r>
            <a:endParaRPr i="0" sz="1000">
              <a:solidFill>
                <a:schemeClr val="dk1"/>
              </a:solidFill>
              <a:latin typeface="Calibri"/>
              <a:ea typeface="Calibri"/>
              <a:cs typeface="Calibri"/>
              <a:sym typeface="Calibri"/>
            </a:endParaRPr>
          </a:p>
        </p:txBody>
      </p:sp>
      <p:sp>
        <p:nvSpPr>
          <p:cNvPr id="416" name="Google Shape;416;g34e74833aa5_0_555"/>
          <p:cNvSpPr/>
          <p:nvPr/>
        </p:nvSpPr>
        <p:spPr>
          <a:xfrm>
            <a:off x="3467099" y="4779811"/>
            <a:ext cx="2430000" cy="1413900"/>
          </a:xfrm>
          <a:prstGeom prst="roundRect">
            <a:avLst>
              <a:gd fmla="val 16667" name="adj"/>
            </a:avLst>
          </a:prstGeom>
          <a:solidFill>
            <a:schemeClr val="lt1"/>
          </a:solidFill>
          <a:ln cap="flat" cmpd="sng" w="19050">
            <a:solidFill>
              <a:schemeClr val="accent4"/>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GB" sz="1400">
                <a:solidFill>
                  <a:schemeClr val="dk1"/>
                </a:solidFill>
                <a:latin typeface="Calibri"/>
                <a:ea typeface="Calibri"/>
                <a:cs typeface="Calibri"/>
                <a:sym typeface="Calibri"/>
              </a:rPr>
              <a:t>Resource Allocation</a:t>
            </a:r>
            <a:endParaRPr>
              <a:latin typeface="Calibri"/>
              <a:ea typeface="Calibri"/>
              <a:cs typeface="Calibri"/>
              <a:sym typeface="Calibri"/>
            </a:endParaRPr>
          </a:p>
          <a:p>
            <a:pPr indent="0" lvl="0" marL="0" marR="0" rtl="0" algn="ctr">
              <a:spcBef>
                <a:spcPts val="0"/>
              </a:spcBef>
              <a:spcAft>
                <a:spcPts val="0"/>
              </a:spcAft>
              <a:buNone/>
            </a:pPr>
            <a:r>
              <a:t/>
            </a:r>
            <a:endParaRPr sz="1000">
              <a:solidFill>
                <a:schemeClr val="dk1"/>
              </a:solidFill>
              <a:latin typeface="Calibri"/>
              <a:ea typeface="Calibri"/>
              <a:cs typeface="Calibri"/>
              <a:sym typeface="Calibri"/>
            </a:endParaRPr>
          </a:p>
          <a:p>
            <a:pPr indent="0" lvl="0" marL="0" marR="0" rtl="0" algn="l">
              <a:spcBef>
                <a:spcPts val="0"/>
              </a:spcBef>
              <a:spcAft>
                <a:spcPts val="0"/>
              </a:spcAft>
              <a:buNone/>
            </a:pPr>
            <a:r>
              <a:rPr lang="en-GB" sz="1000">
                <a:solidFill>
                  <a:schemeClr val="dk1"/>
                </a:solidFill>
                <a:latin typeface="Calibri"/>
                <a:ea typeface="Calibri"/>
                <a:cs typeface="Calibri"/>
                <a:sym typeface="Calibri"/>
              </a:rPr>
              <a:t>Helps secure funding for the necessary support, like 1:1 teaching assistance or specialised equipment.</a:t>
            </a:r>
            <a:endParaRPr i="0" sz="1000">
              <a:solidFill>
                <a:schemeClr val="dk1"/>
              </a:solidFill>
              <a:latin typeface="Calibri"/>
              <a:ea typeface="Calibri"/>
              <a:cs typeface="Calibri"/>
              <a:sym typeface="Calibri"/>
            </a:endParaRPr>
          </a:p>
        </p:txBody>
      </p:sp>
      <p:sp>
        <p:nvSpPr>
          <p:cNvPr id="417" name="Google Shape;417;g34e74833aa5_0_555"/>
          <p:cNvSpPr/>
          <p:nvPr/>
        </p:nvSpPr>
        <p:spPr>
          <a:xfrm>
            <a:off x="6144038" y="4779811"/>
            <a:ext cx="2430000" cy="1413900"/>
          </a:xfrm>
          <a:prstGeom prst="roundRect">
            <a:avLst>
              <a:gd fmla="val 16667" name="adj"/>
            </a:avLst>
          </a:prstGeom>
          <a:solidFill>
            <a:schemeClr val="lt1"/>
          </a:solidFill>
          <a:ln cap="flat" cmpd="sng" w="19050">
            <a:solidFill>
              <a:schemeClr val="accent4"/>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GB" sz="1400">
                <a:solidFill>
                  <a:schemeClr val="dk1"/>
                </a:solidFill>
                <a:latin typeface="Calibri"/>
                <a:ea typeface="Calibri"/>
                <a:cs typeface="Calibri"/>
                <a:sym typeface="Calibri"/>
              </a:rPr>
              <a:t>Multi-Agency</a:t>
            </a:r>
            <a:endParaRPr>
              <a:latin typeface="Calibri"/>
              <a:ea typeface="Calibri"/>
              <a:cs typeface="Calibri"/>
              <a:sym typeface="Calibri"/>
            </a:endParaRPr>
          </a:p>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a:p>
            <a:pPr indent="0" lvl="0" marL="0" marR="0" rtl="0" algn="l">
              <a:spcBef>
                <a:spcPts val="0"/>
              </a:spcBef>
              <a:spcAft>
                <a:spcPts val="0"/>
              </a:spcAft>
              <a:buNone/>
            </a:pPr>
            <a:r>
              <a:rPr lang="en-GB" sz="1000">
                <a:solidFill>
                  <a:schemeClr val="dk1"/>
                </a:solidFill>
                <a:latin typeface="Calibri"/>
                <a:ea typeface="Calibri"/>
                <a:cs typeface="Calibri"/>
                <a:sym typeface="Calibri"/>
              </a:rPr>
              <a:t>Ensures that education, health, and social care professionals work together cohesively to support the child's needs.</a:t>
            </a:r>
            <a:endParaRPr i="0" sz="1000">
              <a:solidFill>
                <a:schemeClr val="dk1"/>
              </a:solidFill>
              <a:latin typeface="Calibri"/>
              <a:ea typeface="Calibri"/>
              <a:cs typeface="Calibri"/>
              <a:sym typeface="Calibri"/>
            </a:endParaRPr>
          </a:p>
        </p:txBody>
      </p:sp>
      <p:pic>
        <p:nvPicPr>
          <p:cNvPr id="418" name="Google Shape;418;g34e74833aa5_0_555"/>
          <p:cNvPicPr preferRelativeResize="0"/>
          <p:nvPr/>
        </p:nvPicPr>
        <p:blipFill rotWithShape="1">
          <a:blip r:embed="rId3">
            <a:alphaModFix/>
          </a:blip>
          <a:srcRect b="0" l="0" r="0" t="0"/>
          <a:stretch/>
        </p:blipFill>
        <p:spPr>
          <a:xfrm>
            <a:off x="143950" y="0"/>
            <a:ext cx="1647576" cy="8277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g34e74833aa5_0_646"/>
          <p:cNvSpPr txBox="1"/>
          <p:nvPr/>
        </p:nvSpPr>
        <p:spPr>
          <a:xfrm>
            <a:off x="10076224" y="6549950"/>
            <a:ext cx="2463600" cy="215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800">
                <a:solidFill>
                  <a:schemeClr val="dk1"/>
                </a:solidFill>
              </a:rPr>
              <a:t>© 2024-2026</a:t>
            </a:r>
            <a:r>
              <a:rPr lang="en-GB" sz="800">
                <a:solidFill>
                  <a:schemeClr val="dk1"/>
                </a:solidFill>
                <a:latin typeface="Arial"/>
                <a:ea typeface="Arial"/>
                <a:cs typeface="Arial"/>
                <a:sym typeface="Arial"/>
              </a:rPr>
              <a:t> SEN Parent Support Group</a:t>
            </a:r>
            <a:endParaRPr/>
          </a:p>
        </p:txBody>
      </p:sp>
      <p:sp>
        <p:nvSpPr>
          <p:cNvPr id="424" name="Google Shape;424;g34e74833aa5_0_646"/>
          <p:cNvSpPr/>
          <p:nvPr/>
        </p:nvSpPr>
        <p:spPr>
          <a:xfrm>
            <a:off x="2763747" y="90959"/>
            <a:ext cx="8626500" cy="492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GB" sz="2600" cap="none">
                <a:solidFill>
                  <a:srgbClr val="15C2FF"/>
                </a:solidFill>
                <a:latin typeface="Calibri"/>
                <a:ea typeface="Calibri"/>
                <a:cs typeface="Calibri"/>
                <a:sym typeface="Calibri"/>
              </a:rPr>
              <a:t>THE LEGAL TEST FOR AN EHC NEEDS ASSESSMENT</a:t>
            </a:r>
            <a:endParaRPr b="1" sz="2600" cap="none">
              <a:solidFill>
                <a:srgbClr val="15C2FF"/>
              </a:solidFill>
              <a:latin typeface="Calibri"/>
              <a:ea typeface="Calibri"/>
              <a:cs typeface="Calibri"/>
              <a:sym typeface="Calibri"/>
            </a:endParaRPr>
          </a:p>
        </p:txBody>
      </p:sp>
      <p:sp>
        <p:nvSpPr>
          <p:cNvPr id="425" name="Google Shape;425;g34e74833aa5_0_646"/>
          <p:cNvSpPr txBox="1"/>
          <p:nvPr/>
        </p:nvSpPr>
        <p:spPr>
          <a:xfrm>
            <a:off x="223630" y="882150"/>
            <a:ext cx="11643600" cy="2031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GB" sz="2400" u="none" strike="noStrike">
                <a:solidFill>
                  <a:schemeClr val="dk1"/>
                </a:solidFill>
                <a:latin typeface="Calibri"/>
                <a:ea typeface="Calibri"/>
                <a:cs typeface="Calibri"/>
                <a:sym typeface="Calibri"/>
              </a:rPr>
              <a:t>CHILDREN AND FAMILIES ACT 2014</a:t>
            </a:r>
            <a:endParaRPr>
              <a:latin typeface="Calibri"/>
              <a:ea typeface="Calibri"/>
              <a:cs typeface="Calibri"/>
              <a:sym typeface="Calibri"/>
            </a:endParaRPr>
          </a:p>
          <a:p>
            <a:pPr indent="0" lvl="0" marL="0" marR="0" rtl="0" algn="l">
              <a:spcBef>
                <a:spcPts val="0"/>
              </a:spcBef>
              <a:spcAft>
                <a:spcPts val="0"/>
              </a:spcAft>
              <a:buNone/>
            </a:pPr>
            <a:r>
              <a:t/>
            </a:r>
            <a:endParaRPr b="1" sz="1400">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600" u="none" strike="noStrike">
                <a:solidFill>
                  <a:schemeClr val="dk1"/>
                </a:solidFill>
                <a:latin typeface="Calibri"/>
                <a:ea typeface="Calibri"/>
                <a:cs typeface="Calibri"/>
                <a:sym typeface="Calibri"/>
              </a:rPr>
              <a:t>36 Assessment of education, health and care needs</a:t>
            </a:r>
            <a:endParaRPr>
              <a:latin typeface="Calibri"/>
              <a:ea typeface="Calibri"/>
              <a:cs typeface="Calibri"/>
              <a:sym typeface="Calibri"/>
            </a:endParaRPr>
          </a:p>
          <a:p>
            <a:pPr indent="0" lvl="0" marL="0" marR="0" rtl="0" algn="l">
              <a:spcBef>
                <a:spcPts val="0"/>
              </a:spcBef>
              <a:spcAft>
                <a:spcPts val="0"/>
              </a:spcAft>
              <a:buNone/>
            </a:pPr>
            <a:r>
              <a:t/>
            </a:r>
            <a:endParaRPr i="0" sz="1600" u="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i="0" lang="en-GB" sz="1400" u="none" strike="noStrike">
                <a:solidFill>
                  <a:schemeClr val="dk1"/>
                </a:solidFill>
                <a:latin typeface="Calibri"/>
                <a:ea typeface="Calibri"/>
                <a:cs typeface="Calibri"/>
                <a:sym typeface="Calibri"/>
              </a:rPr>
              <a:t>(8) The local authority must secure an EHC needs assessment for the child or young person if, after having regard to any views expressed and evidence submitted under subsection (7), the authority is of the opinion that—</a:t>
            </a:r>
            <a:endParaRPr>
              <a:latin typeface="Calibri"/>
              <a:ea typeface="Calibri"/>
              <a:cs typeface="Calibri"/>
              <a:sym typeface="Calibri"/>
            </a:endParaRPr>
          </a:p>
          <a:p>
            <a:pPr indent="0" lvl="0" marL="0" marR="0" rtl="0" algn="l">
              <a:spcBef>
                <a:spcPts val="0"/>
              </a:spcBef>
              <a:spcAft>
                <a:spcPts val="0"/>
              </a:spcAft>
              <a:buNone/>
            </a:pPr>
            <a:r>
              <a:rPr i="0" lang="en-GB" sz="1400" u="none" strike="noStrike">
                <a:solidFill>
                  <a:schemeClr val="dk1"/>
                </a:solidFill>
                <a:latin typeface="Calibri"/>
                <a:ea typeface="Calibri"/>
                <a:cs typeface="Calibri"/>
                <a:sym typeface="Calibri"/>
              </a:rPr>
              <a:t>	(a) the child or young person has or may have special educational needs, and</a:t>
            </a:r>
            <a:endParaRPr>
              <a:latin typeface="Calibri"/>
              <a:ea typeface="Calibri"/>
              <a:cs typeface="Calibri"/>
              <a:sym typeface="Calibri"/>
            </a:endParaRPr>
          </a:p>
          <a:p>
            <a:pPr indent="0" lvl="0" marL="0" marR="0" rtl="0" algn="l">
              <a:spcBef>
                <a:spcPts val="0"/>
              </a:spcBef>
              <a:spcAft>
                <a:spcPts val="0"/>
              </a:spcAft>
              <a:buNone/>
            </a:pPr>
            <a:r>
              <a:rPr i="0" lang="en-GB" sz="1400" u="none" strike="noStrike">
                <a:solidFill>
                  <a:schemeClr val="dk1"/>
                </a:solidFill>
                <a:latin typeface="Calibri"/>
                <a:ea typeface="Calibri"/>
                <a:cs typeface="Calibri"/>
                <a:sym typeface="Calibri"/>
              </a:rPr>
              <a:t>	(b) it may be necessary for special educational provision to be made for the child or young person in accordance with an EHC </a:t>
            </a:r>
            <a:r>
              <a:rPr b="0" i="0" lang="en-GB" sz="1400" u="none" strike="noStrike">
                <a:solidFill>
                  <a:schemeClr val="dk1"/>
                </a:solidFill>
                <a:latin typeface="Arial"/>
                <a:ea typeface="Arial"/>
                <a:cs typeface="Arial"/>
                <a:sym typeface="Arial"/>
              </a:rPr>
              <a:t>plan.</a:t>
            </a:r>
            <a:endParaRPr sz="1400">
              <a:solidFill>
                <a:schemeClr val="dk1"/>
              </a:solidFill>
              <a:latin typeface="Arial"/>
              <a:ea typeface="Arial"/>
              <a:cs typeface="Arial"/>
              <a:sym typeface="Arial"/>
            </a:endParaRPr>
          </a:p>
        </p:txBody>
      </p:sp>
      <p:sp>
        <p:nvSpPr>
          <p:cNvPr id="426" name="Google Shape;426;g34e74833aa5_0_646"/>
          <p:cNvSpPr/>
          <p:nvPr/>
        </p:nvSpPr>
        <p:spPr>
          <a:xfrm>
            <a:off x="223634" y="3473159"/>
            <a:ext cx="4620600" cy="2850900"/>
          </a:xfrm>
          <a:prstGeom prst="roundRect">
            <a:avLst>
              <a:gd fmla="val 16667" name="adj"/>
            </a:avLst>
          </a:prstGeom>
          <a:solidFill>
            <a:schemeClr val="lt1"/>
          </a:solidFill>
          <a:ln cap="flat" cmpd="sng" w="19050">
            <a:solidFill>
              <a:schemeClr val="accent4"/>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GB" sz="1400" u="none" strike="noStrike">
                <a:solidFill>
                  <a:schemeClr val="dk1"/>
                </a:solidFill>
                <a:latin typeface="Calibri"/>
                <a:ea typeface="Calibri"/>
                <a:cs typeface="Calibri"/>
                <a:sym typeface="Calibri"/>
              </a:rPr>
              <a:t>(a) the child or young person has or may have special educational needs</a:t>
            </a:r>
            <a:endParaRPr b="1" sz="1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a:p>
            <a:pPr indent="0" lvl="0" marL="0" marR="0" rtl="0" algn="l">
              <a:spcBef>
                <a:spcPts val="0"/>
              </a:spcBef>
              <a:spcAft>
                <a:spcPts val="0"/>
              </a:spcAft>
              <a:buNone/>
            </a:pPr>
            <a:r>
              <a:rPr b="1" lang="en-GB" sz="1000">
                <a:solidFill>
                  <a:schemeClr val="dk1"/>
                </a:solidFill>
                <a:latin typeface="Calibri"/>
                <a:ea typeface="Calibri"/>
                <a:cs typeface="Calibri"/>
                <a:sym typeface="Calibri"/>
              </a:rPr>
              <a:t>"Has or May Have"</a:t>
            </a:r>
            <a:r>
              <a:rPr lang="en-GB" sz="1000">
                <a:solidFill>
                  <a:schemeClr val="dk1"/>
                </a:solidFill>
                <a:latin typeface="Calibri"/>
                <a:ea typeface="Calibri"/>
                <a:cs typeface="Calibri"/>
                <a:sym typeface="Calibri"/>
              </a:rPr>
              <a:t>:</a:t>
            </a:r>
            <a:endParaRPr>
              <a:latin typeface="Calibri"/>
              <a:ea typeface="Calibri"/>
              <a:cs typeface="Calibri"/>
              <a:sym typeface="Calibri"/>
            </a:endParaRPr>
          </a:p>
          <a:p>
            <a:pPr indent="0" lvl="0" marL="0" marR="0" rtl="0" algn="l">
              <a:spcBef>
                <a:spcPts val="0"/>
              </a:spcBef>
              <a:spcAft>
                <a:spcPts val="0"/>
              </a:spcAft>
              <a:buNone/>
            </a:pPr>
            <a:r>
              <a:rPr lang="en-GB" sz="1000">
                <a:solidFill>
                  <a:schemeClr val="dk1"/>
                </a:solidFill>
                <a:latin typeface="Calibri"/>
                <a:ea typeface="Calibri"/>
                <a:cs typeface="Calibri"/>
                <a:sym typeface="Calibri"/>
              </a:rPr>
              <a:t>This implies a low threshold for triggering an assessment. It means that there does not need to be absolute certainty or formal diagnosis at this stage. If there is </a:t>
            </a:r>
            <a:r>
              <a:rPr i="1" lang="en-GB" sz="1000">
                <a:solidFill>
                  <a:schemeClr val="dk1"/>
                </a:solidFill>
                <a:latin typeface="Calibri"/>
                <a:ea typeface="Calibri"/>
                <a:cs typeface="Calibri"/>
                <a:sym typeface="Calibri"/>
              </a:rPr>
              <a:t>any indication</a:t>
            </a:r>
            <a:r>
              <a:rPr lang="en-GB" sz="1000">
                <a:solidFill>
                  <a:schemeClr val="dk1"/>
                </a:solidFill>
                <a:latin typeface="Calibri"/>
                <a:ea typeface="Calibri"/>
                <a:cs typeface="Calibri"/>
                <a:sym typeface="Calibri"/>
              </a:rPr>
              <a:t> that the child might have SEN, the LA should consider proceeding with the assessment. </a:t>
            </a:r>
            <a:r>
              <a:rPr b="1" lang="en-GB" sz="1000">
                <a:solidFill>
                  <a:schemeClr val="dk1"/>
                </a:solidFill>
                <a:latin typeface="Calibri"/>
                <a:ea typeface="Calibri"/>
                <a:cs typeface="Calibri"/>
                <a:sym typeface="Calibri"/>
              </a:rPr>
              <a:t>No diagnosis is needed.</a:t>
            </a:r>
            <a:endParaRPr>
              <a:latin typeface="Calibri"/>
              <a:ea typeface="Calibri"/>
              <a:cs typeface="Calibri"/>
              <a:sym typeface="Calibri"/>
            </a:endParaRPr>
          </a:p>
          <a:p>
            <a:pPr indent="0" lvl="0" marL="0" marR="0" rtl="0" algn="l">
              <a:spcBef>
                <a:spcPts val="0"/>
              </a:spcBef>
              <a:spcAft>
                <a:spcPts val="0"/>
              </a:spcAft>
              <a:buNone/>
            </a:pPr>
            <a:r>
              <a:t/>
            </a:r>
            <a:endParaRPr b="1" sz="1000">
              <a:solidFill>
                <a:schemeClr val="dk1"/>
              </a:solidFill>
              <a:latin typeface="Calibri"/>
              <a:ea typeface="Calibri"/>
              <a:cs typeface="Calibri"/>
              <a:sym typeface="Calibri"/>
            </a:endParaRPr>
          </a:p>
          <a:p>
            <a:pPr indent="0" lvl="0" marL="0" marR="0" rtl="0" algn="l">
              <a:spcBef>
                <a:spcPts val="0"/>
              </a:spcBef>
              <a:spcAft>
                <a:spcPts val="0"/>
              </a:spcAft>
              <a:buNone/>
            </a:pPr>
            <a:r>
              <a:rPr b="1" lang="en-GB" sz="1000">
                <a:solidFill>
                  <a:schemeClr val="dk1"/>
                </a:solidFill>
                <a:latin typeface="Calibri"/>
                <a:ea typeface="Calibri"/>
                <a:cs typeface="Calibri"/>
                <a:sym typeface="Calibri"/>
              </a:rPr>
              <a:t>"Special Educational Needs"</a:t>
            </a:r>
            <a:r>
              <a:rPr lang="en-GB" sz="1000">
                <a:solidFill>
                  <a:schemeClr val="dk1"/>
                </a:solidFill>
                <a:latin typeface="Calibri"/>
                <a:ea typeface="Calibri"/>
                <a:cs typeface="Calibri"/>
                <a:sym typeface="Calibri"/>
              </a:rPr>
              <a:t>:</a:t>
            </a:r>
            <a:endParaRPr>
              <a:latin typeface="Calibri"/>
              <a:ea typeface="Calibri"/>
              <a:cs typeface="Calibri"/>
              <a:sym typeface="Calibri"/>
            </a:endParaRPr>
          </a:p>
          <a:p>
            <a:pPr indent="0" lvl="0" marL="0" marR="0" rtl="0" algn="l">
              <a:spcBef>
                <a:spcPts val="0"/>
              </a:spcBef>
              <a:spcAft>
                <a:spcPts val="0"/>
              </a:spcAft>
              <a:buNone/>
            </a:pPr>
            <a:r>
              <a:rPr lang="en-GB" sz="1000">
                <a:solidFill>
                  <a:schemeClr val="dk1"/>
                </a:solidFill>
                <a:latin typeface="Calibri"/>
                <a:ea typeface="Calibri"/>
                <a:cs typeface="Calibri"/>
                <a:sym typeface="Calibri"/>
              </a:rPr>
              <a:t>A child or young person is considered to have special educational needs if they have a learning difficulty or disability that requires special educational provision to be made for them. In practical terms, this means that the child may struggle to learn at the same pace as their peers without additional support.</a:t>
            </a:r>
            <a:endParaRPr>
              <a:latin typeface="Calibri"/>
              <a:ea typeface="Calibri"/>
              <a:cs typeface="Calibri"/>
              <a:sym typeface="Calibri"/>
            </a:endParaRPr>
          </a:p>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427" name="Google Shape;427;g34e74833aa5_0_646"/>
          <p:cNvSpPr/>
          <p:nvPr/>
        </p:nvSpPr>
        <p:spPr>
          <a:xfrm>
            <a:off x="7184113" y="3436145"/>
            <a:ext cx="4620600" cy="2925000"/>
          </a:xfrm>
          <a:prstGeom prst="roundRect">
            <a:avLst>
              <a:gd fmla="val 16667" name="adj"/>
            </a:avLst>
          </a:prstGeom>
          <a:solidFill>
            <a:schemeClr val="lt1"/>
          </a:solidFill>
          <a:ln cap="flat" cmpd="sng" w="19050">
            <a:solidFill>
              <a:schemeClr val="accent4"/>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GB" sz="1400" u="none" strike="noStrike">
                <a:solidFill>
                  <a:schemeClr val="dk1"/>
                </a:solidFill>
                <a:latin typeface="Calibri"/>
                <a:ea typeface="Calibri"/>
                <a:cs typeface="Calibri"/>
                <a:sym typeface="Calibri"/>
              </a:rPr>
              <a:t>(b) it may be necessary for special educational provision to be made for the child or young person in accordance with an EHC plan</a:t>
            </a:r>
            <a:endParaRPr>
              <a:latin typeface="Calibri"/>
              <a:ea typeface="Calibri"/>
              <a:cs typeface="Calibri"/>
              <a:sym typeface="Calibri"/>
            </a:endParaRPr>
          </a:p>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en-GB" sz="1000">
                <a:solidFill>
                  <a:schemeClr val="dk1"/>
                </a:solidFill>
                <a:latin typeface="Calibri"/>
                <a:ea typeface="Calibri"/>
                <a:cs typeface="Calibri"/>
                <a:sym typeface="Calibri"/>
              </a:rPr>
              <a:t>"May Be Necessary"</a:t>
            </a:r>
            <a:r>
              <a:rPr lang="en-GB" sz="1000">
                <a:solidFill>
                  <a:schemeClr val="dk1"/>
                </a:solidFill>
                <a:latin typeface="Calibri"/>
                <a:ea typeface="Calibri"/>
                <a:cs typeface="Calibri"/>
                <a:sym typeface="Calibri"/>
              </a:rPr>
              <a:t>:</a:t>
            </a:r>
            <a:endParaRPr>
              <a:latin typeface="Calibri"/>
              <a:ea typeface="Calibri"/>
              <a:cs typeface="Calibri"/>
              <a:sym typeface="Calibri"/>
            </a:endParaRPr>
          </a:p>
          <a:p>
            <a:pPr indent="0" lvl="0" marL="0" marR="0" rtl="0" algn="l">
              <a:spcBef>
                <a:spcPts val="0"/>
              </a:spcBef>
              <a:spcAft>
                <a:spcPts val="0"/>
              </a:spcAft>
              <a:buNone/>
            </a:pPr>
            <a:r>
              <a:rPr lang="en-GB" sz="1000">
                <a:solidFill>
                  <a:schemeClr val="dk1"/>
                </a:solidFill>
                <a:latin typeface="Calibri"/>
                <a:ea typeface="Calibri"/>
                <a:cs typeface="Calibri"/>
                <a:sym typeface="Calibri"/>
              </a:rPr>
              <a:t>This again sets a low threshold. The LA does not need to be certain that an EHCP </a:t>
            </a:r>
            <a:r>
              <a:rPr i="1" lang="en-GB" sz="1000">
                <a:solidFill>
                  <a:schemeClr val="dk1"/>
                </a:solidFill>
                <a:latin typeface="Calibri"/>
                <a:ea typeface="Calibri"/>
                <a:cs typeface="Calibri"/>
                <a:sym typeface="Calibri"/>
              </a:rPr>
              <a:t>is</a:t>
            </a:r>
            <a:r>
              <a:rPr lang="en-GB" sz="1000">
                <a:solidFill>
                  <a:schemeClr val="dk1"/>
                </a:solidFill>
                <a:latin typeface="Calibri"/>
                <a:ea typeface="Calibri"/>
                <a:cs typeface="Calibri"/>
                <a:sym typeface="Calibri"/>
              </a:rPr>
              <a:t> necessary. The key is that it </a:t>
            </a:r>
            <a:r>
              <a:rPr i="1" lang="en-GB" sz="1000">
                <a:solidFill>
                  <a:schemeClr val="dk1"/>
                </a:solidFill>
                <a:latin typeface="Calibri"/>
                <a:ea typeface="Calibri"/>
                <a:cs typeface="Calibri"/>
                <a:sym typeface="Calibri"/>
              </a:rPr>
              <a:t>might</a:t>
            </a:r>
            <a:r>
              <a:rPr lang="en-GB" sz="1000">
                <a:solidFill>
                  <a:schemeClr val="dk1"/>
                </a:solidFill>
                <a:latin typeface="Calibri"/>
                <a:ea typeface="Calibri"/>
                <a:cs typeface="Calibri"/>
                <a:sym typeface="Calibri"/>
              </a:rPr>
              <a:t> be necessary.</a:t>
            </a:r>
            <a:endParaRPr>
              <a:latin typeface="Calibri"/>
              <a:ea typeface="Calibri"/>
              <a:cs typeface="Calibri"/>
              <a:sym typeface="Calibri"/>
            </a:endParaRPr>
          </a:p>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a:p>
            <a:pPr indent="0" lvl="0" marL="0" marR="0" rtl="0" algn="l">
              <a:spcBef>
                <a:spcPts val="0"/>
              </a:spcBef>
              <a:spcAft>
                <a:spcPts val="0"/>
              </a:spcAft>
              <a:buNone/>
            </a:pPr>
            <a:r>
              <a:rPr b="1" lang="en-GB" sz="1000">
                <a:solidFill>
                  <a:schemeClr val="dk1"/>
                </a:solidFill>
                <a:latin typeface="Calibri"/>
                <a:ea typeface="Calibri"/>
                <a:cs typeface="Calibri"/>
                <a:sym typeface="Calibri"/>
              </a:rPr>
              <a:t>"Special Educational Provision"</a:t>
            </a:r>
            <a:r>
              <a:rPr lang="en-GB" sz="1000">
                <a:solidFill>
                  <a:schemeClr val="dk1"/>
                </a:solidFill>
                <a:latin typeface="Calibri"/>
                <a:ea typeface="Calibri"/>
                <a:cs typeface="Calibri"/>
                <a:sym typeface="Calibri"/>
              </a:rPr>
              <a:t>:</a:t>
            </a:r>
            <a:endParaRPr>
              <a:latin typeface="Calibri"/>
              <a:ea typeface="Calibri"/>
              <a:cs typeface="Calibri"/>
              <a:sym typeface="Calibri"/>
            </a:endParaRPr>
          </a:p>
          <a:p>
            <a:pPr indent="0" lvl="0" marL="0" marR="0" rtl="0" algn="l">
              <a:spcBef>
                <a:spcPts val="0"/>
              </a:spcBef>
              <a:spcAft>
                <a:spcPts val="0"/>
              </a:spcAft>
              <a:buNone/>
            </a:pPr>
            <a:r>
              <a:rPr lang="en-GB" sz="1000">
                <a:solidFill>
                  <a:schemeClr val="dk1"/>
                </a:solidFill>
                <a:latin typeface="Calibri"/>
                <a:ea typeface="Calibri"/>
                <a:cs typeface="Calibri"/>
                <a:sym typeface="Calibri"/>
              </a:rPr>
              <a:t>This means support that </a:t>
            </a:r>
            <a:r>
              <a:rPr b="1" lang="en-GB" sz="1000">
                <a:solidFill>
                  <a:schemeClr val="dk1"/>
                </a:solidFill>
                <a:latin typeface="Calibri"/>
                <a:ea typeface="Calibri"/>
                <a:cs typeface="Calibri"/>
                <a:sym typeface="Calibri"/>
              </a:rPr>
              <a:t>goes beyond what is normally available </a:t>
            </a:r>
            <a:r>
              <a:rPr lang="en-GB" sz="1000">
                <a:solidFill>
                  <a:schemeClr val="dk1"/>
                </a:solidFill>
                <a:latin typeface="Calibri"/>
                <a:ea typeface="Calibri"/>
                <a:cs typeface="Calibri"/>
                <a:sym typeface="Calibri"/>
              </a:rPr>
              <a:t>in a mainstream setting. It could include specialised teaching methods, additional resources, one-on-one assistance, or therapies (like speech and language therapy or occupational therapy)</a:t>
            </a:r>
            <a:endParaRPr>
              <a:latin typeface="Calibri"/>
              <a:ea typeface="Calibri"/>
              <a:cs typeface="Calibri"/>
              <a:sym typeface="Calibri"/>
            </a:endParaRPr>
          </a:p>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pic>
        <p:nvPicPr>
          <p:cNvPr descr="Legal - Free of Charge Creative Commons Handwriting image" id="428" name="Google Shape;428;g34e74833aa5_0_646"/>
          <p:cNvPicPr preferRelativeResize="0"/>
          <p:nvPr/>
        </p:nvPicPr>
        <p:blipFill>
          <a:blip r:embed="rId3">
            <a:alphaModFix/>
          </a:blip>
          <a:stretch>
            <a:fillRect/>
          </a:stretch>
        </p:blipFill>
        <p:spPr>
          <a:xfrm>
            <a:off x="5059125" y="4261900"/>
            <a:ext cx="1910100" cy="1273400"/>
          </a:xfrm>
          <a:prstGeom prst="rect">
            <a:avLst/>
          </a:prstGeom>
          <a:solidFill>
            <a:schemeClr val="lt1"/>
          </a:solidFill>
          <a:ln cap="flat" cmpd="sng" w="19050">
            <a:solidFill>
              <a:schemeClr val="accent4"/>
            </a:solidFill>
            <a:prstDash val="solid"/>
            <a:miter lim="8000"/>
            <a:headEnd len="sm" w="sm" type="none"/>
            <a:tailEnd len="sm" w="sm" type="none"/>
          </a:ln>
        </p:spPr>
      </p:pic>
      <p:pic>
        <p:nvPicPr>
          <p:cNvPr id="429" name="Google Shape;429;g34e74833aa5_0_646"/>
          <p:cNvPicPr preferRelativeResize="0"/>
          <p:nvPr/>
        </p:nvPicPr>
        <p:blipFill rotWithShape="1">
          <a:blip r:embed="rId4">
            <a:alphaModFix/>
          </a:blip>
          <a:srcRect b="0" l="0" r="0" t="0"/>
          <a:stretch/>
        </p:blipFill>
        <p:spPr>
          <a:xfrm>
            <a:off x="143950" y="0"/>
            <a:ext cx="1647576" cy="8277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g34e74833aa5_0_1418"/>
          <p:cNvSpPr txBox="1"/>
          <p:nvPr/>
        </p:nvSpPr>
        <p:spPr>
          <a:xfrm>
            <a:off x="9747199" y="6549950"/>
            <a:ext cx="2792700" cy="215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rPr>
              <a:t>© 2024-2026</a:t>
            </a:r>
            <a:r>
              <a:rPr b="0" i="0" lang="en-GB" sz="800" u="none" cap="none" strike="noStrike">
                <a:solidFill>
                  <a:schemeClr val="dk1"/>
                </a:solidFill>
                <a:latin typeface="Arial"/>
                <a:ea typeface="Arial"/>
                <a:cs typeface="Arial"/>
                <a:sym typeface="Arial"/>
              </a:rPr>
              <a:t> SEN Parent Support Group</a:t>
            </a:r>
            <a:endParaRPr b="0" i="0" sz="1400" u="none" cap="none" strike="noStrike">
              <a:solidFill>
                <a:srgbClr val="000000"/>
              </a:solidFill>
              <a:latin typeface="Arial"/>
              <a:ea typeface="Arial"/>
              <a:cs typeface="Arial"/>
              <a:sym typeface="Arial"/>
            </a:endParaRPr>
          </a:p>
        </p:txBody>
      </p:sp>
      <p:sp>
        <p:nvSpPr>
          <p:cNvPr id="435" name="Google Shape;435;g34e74833aa5_0_1418"/>
          <p:cNvSpPr/>
          <p:nvPr/>
        </p:nvSpPr>
        <p:spPr>
          <a:xfrm>
            <a:off x="2793324" y="100825"/>
            <a:ext cx="7099500" cy="492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600"/>
              <a:buFont typeface="Arial"/>
              <a:buNone/>
            </a:pPr>
            <a:r>
              <a:rPr lang="en-GB" sz="2600">
                <a:solidFill>
                  <a:srgbClr val="15C2FF"/>
                </a:solidFill>
                <a:latin typeface="Calibri"/>
                <a:ea typeface="Calibri"/>
                <a:cs typeface="Calibri"/>
                <a:sym typeface="Calibri"/>
              </a:rPr>
              <a:t>ARE ALL EHCPS THE SAME?</a:t>
            </a:r>
            <a:endParaRPr b="1" i="0" sz="2600" u="none" cap="none" strike="noStrike">
              <a:solidFill>
                <a:srgbClr val="15C2FF"/>
              </a:solidFill>
              <a:latin typeface="Calibri"/>
              <a:ea typeface="Calibri"/>
              <a:cs typeface="Calibri"/>
              <a:sym typeface="Calibri"/>
            </a:endParaRPr>
          </a:p>
        </p:txBody>
      </p:sp>
      <p:sp>
        <p:nvSpPr>
          <p:cNvPr id="436" name="Google Shape;436;g34e74833aa5_0_1418"/>
          <p:cNvSpPr/>
          <p:nvPr/>
        </p:nvSpPr>
        <p:spPr>
          <a:xfrm>
            <a:off x="223625" y="1517419"/>
            <a:ext cx="4620600" cy="4806600"/>
          </a:xfrm>
          <a:prstGeom prst="roundRect">
            <a:avLst>
              <a:gd fmla="val 16667" name="adj"/>
            </a:avLst>
          </a:prstGeom>
          <a:solidFill>
            <a:schemeClr val="lt1"/>
          </a:solidFill>
          <a:ln cap="flat" cmpd="sng" w="19050">
            <a:solidFill>
              <a:schemeClr val="accent4"/>
            </a:solidFill>
            <a:prstDash val="solid"/>
            <a:miter lim="800000"/>
            <a:headEnd len="sm" w="sm" type="none"/>
            <a:tailEnd len="sm" w="sm" type="none"/>
          </a:ln>
          <a:effectLst>
            <a:outerShdw blurRad="1071563" rotWithShape="0" algn="bl" dir="5400000" dist="19050">
              <a:schemeClr val="accent2">
                <a:alpha val="50000"/>
              </a:schemeClr>
            </a:outerShdw>
          </a:effectLst>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lang="en-GB" sz="1600">
                <a:solidFill>
                  <a:schemeClr val="dk1"/>
                </a:solidFill>
                <a:latin typeface="Calibri"/>
                <a:ea typeface="Calibri"/>
                <a:cs typeface="Calibri"/>
                <a:sym typeface="Calibri"/>
              </a:rPr>
              <a:t>CHILDREN AND FAMILIES ACT 2014</a:t>
            </a:r>
            <a:endParaRPr b="1" i="0" sz="1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rPr b="1" lang="en-GB" sz="1200">
                <a:solidFill>
                  <a:schemeClr val="dk1"/>
                </a:solidFill>
                <a:latin typeface="Calibri"/>
                <a:ea typeface="Calibri"/>
                <a:cs typeface="Calibri"/>
                <a:sym typeface="Calibri"/>
              </a:rPr>
              <a:t>37 EDUCATION, HEALTH AND CARE PLANS</a:t>
            </a:r>
            <a:endParaRPr b="1"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b="0" i="0" sz="1400" u="none" cap="none" strike="noStrike">
              <a:solidFill>
                <a:srgbClr val="000000"/>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rPr lang="en-GB" sz="1000">
                <a:solidFill>
                  <a:schemeClr val="dk1"/>
                </a:solidFill>
                <a:latin typeface="Calibri"/>
                <a:ea typeface="Calibri"/>
                <a:cs typeface="Calibri"/>
                <a:sym typeface="Calibri"/>
              </a:rPr>
              <a:t>(2) For the purposes of this Part, an EHC plan is a plan specifying—</a:t>
            </a:r>
            <a:endParaRPr sz="10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t/>
            </a:r>
            <a:endParaRPr sz="10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rPr lang="en-GB" sz="1000">
                <a:solidFill>
                  <a:schemeClr val="dk1"/>
                </a:solidFill>
                <a:latin typeface="Calibri"/>
                <a:ea typeface="Calibri"/>
                <a:cs typeface="Calibri"/>
                <a:sym typeface="Calibri"/>
              </a:rPr>
              <a:t>(a) the child’s or young person’s </a:t>
            </a:r>
            <a:r>
              <a:rPr b="1" lang="en-GB" sz="1200">
                <a:solidFill>
                  <a:schemeClr val="dk1"/>
                </a:solidFill>
                <a:latin typeface="Calibri"/>
                <a:ea typeface="Calibri"/>
                <a:cs typeface="Calibri"/>
                <a:sym typeface="Calibri"/>
              </a:rPr>
              <a:t>special educational needs</a:t>
            </a:r>
            <a:r>
              <a:rPr lang="en-GB" sz="1000">
                <a:solidFill>
                  <a:schemeClr val="dk1"/>
                </a:solidFill>
                <a:latin typeface="Calibri"/>
                <a:ea typeface="Calibri"/>
                <a:cs typeface="Calibri"/>
                <a:sym typeface="Calibri"/>
              </a:rPr>
              <a:t>;</a:t>
            </a:r>
            <a:endParaRPr sz="10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t/>
            </a:r>
            <a:endParaRPr sz="10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rPr lang="en-GB" sz="1000">
                <a:solidFill>
                  <a:schemeClr val="dk1"/>
                </a:solidFill>
                <a:latin typeface="Calibri"/>
                <a:ea typeface="Calibri"/>
                <a:cs typeface="Calibri"/>
                <a:sym typeface="Calibri"/>
              </a:rPr>
              <a:t>(b) the </a:t>
            </a:r>
            <a:r>
              <a:rPr b="1" lang="en-GB" sz="1200">
                <a:solidFill>
                  <a:schemeClr val="dk1"/>
                </a:solidFill>
                <a:latin typeface="Calibri"/>
                <a:ea typeface="Calibri"/>
                <a:cs typeface="Calibri"/>
                <a:sym typeface="Calibri"/>
              </a:rPr>
              <a:t>outcomes</a:t>
            </a:r>
            <a:r>
              <a:rPr lang="en-GB" sz="1200">
                <a:solidFill>
                  <a:schemeClr val="dk1"/>
                </a:solidFill>
                <a:latin typeface="Calibri"/>
                <a:ea typeface="Calibri"/>
                <a:cs typeface="Calibri"/>
                <a:sym typeface="Calibri"/>
              </a:rPr>
              <a:t> </a:t>
            </a:r>
            <a:r>
              <a:rPr lang="en-GB" sz="1000">
                <a:solidFill>
                  <a:schemeClr val="dk1"/>
                </a:solidFill>
                <a:latin typeface="Calibri"/>
                <a:ea typeface="Calibri"/>
                <a:cs typeface="Calibri"/>
                <a:sym typeface="Calibri"/>
              </a:rPr>
              <a:t>sought for him or her;</a:t>
            </a:r>
            <a:endParaRPr sz="10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t/>
            </a:r>
            <a:endParaRPr sz="10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rPr lang="en-GB" sz="1000">
                <a:solidFill>
                  <a:schemeClr val="dk1"/>
                </a:solidFill>
                <a:latin typeface="Calibri"/>
                <a:ea typeface="Calibri"/>
                <a:cs typeface="Calibri"/>
                <a:sym typeface="Calibri"/>
              </a:rPr>
              <a:t>(c) the </a:t>
            </a:r>
            <a:r>
              <a:rPr b="1" lang="en-GB" sz="1200">
                <a:solidFill>
                  <a:schemeClr val="dk1"/>
                </a:solidFill>
                <a:latin typeface="Calibri"/>
                <a:ea typeface="Calibri"/>
                <a:cs typeface="Calibri"/>
                <a:sym typeface="Calibri"/>
              </a:rPr>
              <a:t>special educational provision</a:t>
            </a:r>
            <a:r>
              <a:rPr lang="en-GB" sz="1000">
                <a:solidFill>
                  <a:schemeClr val="dk1"/>
                </a:solidFill>
                <a:latin typeface="Calibri"/>
                <a:ea typeface="Calibri"/>
                <a:cs typeface="Calibri"/>
                <a:sym typeface="Calibri"/>
              </a:rPr>
              <a:t> required by him or her;</a:t>
            </a:r>
            <a:endParaRPr sz="10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t/>
            </a:r>
            <a:endParaRPr sz="10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rPr lang="en-GB" sz="1000">
                <a:solidFill>
                  <a:schemeClr val="dk1"/>
                </a:solidFill>
                <a:latin typeface="Calibri"/>
                <a:ea typeface="Calibri"/>
                <a:cs typeface="Calibri"/>
                <a:sym typeface="Calibri"/>
              </a:rPr>
              <a:t>(d) any </a:t>
            </a:r>
            <a:r>
              <a:rPr b="1" lang="en-GB" sz="1200">
                <a:solidFill>
                  <a:schemeClr val="dk1"/>
                </a:solidFill>
                <a:latin typeface="Calibri"/>
                <a:ea typeface="Calibri"/>
                <a:cs typeface="Calibri"/>
                <a:sym typeface="Calibri"/>
              </a:rPr>
              <a:t>health care provision</a:t>
            </a:r>
            <a:r>
              <a:rPr lang="en-GB" sz="1000">
                <a:solidFill>
                  <a:schemeClr val="dk1"/>
                </a:solidFill>
                <a:latin typeface="Calibri"/>
                <a:ea typeface="Calibri"/>
                <a:cs typeface="Calibri"/>
                <a:sym typeface="Calibri"/>
              </a:rPr>
              <a:t> reasonably required by the learning</a:t>
            </a:r>
            <a:endParaRPr sz="10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rPr lang="en-GB" sz="1000">
                <a:solidFill>
                  <a:schemeClr val="dk1"/>
                </a:solidFill>
                <a:latin typeface="Calibri"/>
                <a:ea typeface="Calibri"/>
                <a:cs typeface="Calibri"/>
                <a:sym typeface="Calibri"/>
              </a:rPr>
              <a:t>difficulties and disabilities which result in him or her having special</a:t>
            </a:r>
            <a:endParaRPr sz="10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rPr lang="en-GB" sz="1000">
                <a:solidFill>
                  <a:schemeClr val="dk1"/>
                </a:solidFill>
                <a:latin typeface="Calibri"/>
                <a:ea typeface="Calibri"/>
                <a:cs typeface="Calibri"/>
                <a:sym typeface="Calibri"/>
              </a:rPr>
              <a:t>educational needs;</a:t>
            </a:r>
            <a:endParaRPr sz="10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t/>
            </a:r>
            <a:endParaRPr sz="10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rPr lang="en-GB" sz="1000">
                <a:solidFill>
                  <a:schemeClr val="dk1"/>
                </a:solidFill>
                <a:latin typeface="Calibri"/>
                <a:ea typeface="Calibri"/>
                <a:cs typeface="Calibri"/>
                <a:sym typeface="Calibri"/>
              </a:rPr>
              <a:t>(e) in the case of a child or a young person aged under 18, any </a:t>
            </a:r>
            <a:r>
              <a:rPr b="1" lang="en-GB" sz="1200">
                <a:solidFill>
                  <a:schemeClr val="dk1"/>
                </a:solidFill>
                <a:latin typeface="Calibri"/>
                <a:ea typeface="Calibri"/>
                <a:cs typeface="Calibri"/>
                <a:sym typeface="Calibri"/>
              </a:rPr>
              <a:t>social care</a:t>
            </a:r>
            <a:endParaRPr b="1" sz="12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rPr b="1" lang="en-GB" sz="1200">
                <a:solidFill>
                  <a:schemeClr val="dk1"/>
                </a:solidFill>
                <a:latin typeface="Calibri"/>
                <a:ea typeface="Calibri"/>
                <a:cs typeface="Calibri"/>
                <a:sym typeface="Calibri"/>
              </a:rPr>
              <a:t>provision</a:t>
            </a:r>
            <a:r>
              <a:rPr lang="en-GB" sz="1000">
                <a:solidFill>
                  <a:schemeClr val="dk1"/>
                </a:solidFill>
                <a:latin typeface="Calibri"/>
                <a:ea typeface="Calibri"/>
                <a:cs typeface="Calibri"/>
                <a:sym typeface="Calibri"/>
              </a:rPr>
              <a:t> which must be made for him or her by the local authority as</a:t>
            </a:r>
            <a:endParaRPr sz="10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rPr lang="en-GB" sz="1000">
                <a:solidFill>
                  <a:schemeClr val="dk1"/>
                </a:solidFill>
                <a:latin typeface="Calibri"/>
                <a:ea typeface="Calibri"/>
                <a:cs typeface="Calibri"/>
                <a:sym typeface="Calibri"/>
              </a:rPr>
              <a:t>a result of section 2 of the Chronically Sick and Disabled Persons Act</a:t>
            </a:r>
            <a:endParaRPr sz="10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rPr lang="en-GB" sz="1000">
                <a:solidFill>
                  <a:schemeClr val="dk1"/>
                </a:solidFill>
                <a:latin typeface="Calibri"/>
                <a:ea typeface="Calibri"/>
                <a:cs typeface="Calibri"/>
                <a:sym typeface="Calibri"/>
              </a:rPr>
              <a:t>1970 (as it applies by virtue of section 28A of that Act);</a:t>
            </a:r>
            <a:endParaRPr sz="10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t/>
            </a:r>
            <a:endParaRPr sz="10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rPr lang="en-GB" sz="1000">
                <a:solidFill>
                  <a:schemeClr val="dk1"/>
                </a:solidFill>
                <a:latin typeface="Calibri"/>
                <a:ea typeface="Calibri"/>
                <a:cs typeface="Calibri"/>
                <a:sym typeface="Calibri"/>
              </a:rPr>
              <a:t>(f) any </a:t>
            </a:r>
            <a:r>
              <a:rPr b="1" lang="en-GB" sz="1200">
                <a:solidFill>
                  <a:schemeClr val="dk1"/>
                </a:solidFill>
                <a:latin typeface="Calibri"/>
                <a:ea typeface="Calibri"/>
                <a:cs typeface="Calibri"/>
                <a:sym typeface="Calibri"/>
              </a:rPr>
              <a:t>social care provision</a:t>
            </a:r>
            <a:r>
              <a:rPr lang="en-GB" sz="1000">
                <a:solidFill>
                  <a:schemeClr val="dk1"/>
                </a:solidFill>
                <a:latin typeface="Calibri"/>
                <a:ea typeface="Calibri"/>
                <a:cs typeface="Calibri"/>
                <a:sym typeface="Calibri"/>
              </a:rPr>
              <a:t> reasonably required by the learning</a:t>
            </a:r>
            <a:endParaRPr sz="10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rPr lang="en-GB" sz="1000">
                <a:solidFill>
                  <a:schemeClr val="dk1"/>
                </a:solidFill>
                <a:latin typeface="Calibri"/>
                <a:ea typeface="Calibri"/>
                <a:cs typeface="Calibri"/>
                <a:sym typeface="Calibri"/>
              </a:rPr>
              <a:t>difficulties and disabilities which result in the child or young person</a:t>
            </a:r>
            <a:endParaRPr sz="10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rPr lang="en-GB" sz="1000">
                <a:solidFill>
                  <a:schemeClr val="dk1"/>
                </a:solidFill>
                <a:latin typeface="Calibri"/>
                <a:ea typeface="Calibri"/>
                <a:cs typeface="Calibri"/>
                <a:sym typeface="Calibri"/>
              </a:rPr>
              <a:t>having special educational needs, to the extent that the provision is not</a:t>
            </a:r>
            <a:endParaRPr sz="10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rPr lang="en-GB" sz="1000">
                <a:solidFill>
                  <a:schemeClr val="dk1"/>
                </a:solidFill>
                <a:latin typeface="Calibri"/>
                <a:ea typeface="Calibri"/>
                <a:cs typeface="Calibri"/>
                <a:sym typeface="Calibri"/>
              </a:rPr>
              <a:t>already specified in the plan under paragraph (e).</a:t>
            </a:r>
            <a:endParaRPr sz="10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sz="10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Calibri"/>
              <a:ea typeface="Calibri"/>
              <a:cs typeface="Calibri"/>
              <a:sym typeface="Calibri"/>
            </a:endParaRPr>
          </a:p>
        </p:txBody>
      </p:sp>
      <p:sp>
        <p:nvSpPr>
          <p:cNvPr id="437" name="Google Shape;437;g34e74833aa5_0_1418"/>
          <p:cNvSpPr/>
          <p:nvPr/>
        </p:nvSpPr>
        <p:spPr>
          <a:xfrm>
            <a:off x="7293150" y="1517419"/>
            <a:ext cx="4620600" cy="4806600"/>
          </a:xfrm>
          <a:prstGeom prst="roundRect">
            <a:avLst>
              <a:gd fmla="val 16667" name="adj"/>
            </a:avLst>
          </a:prstGeom>
          <a:solidFill>
            <a:schemeClr val="lt1"/>
          </a:solidFill>
          <a:ln cap="flat" cmpd="sng" w="19050">
            <a:solidFill>
              <a:schemeClr val="accent4"/>
            </a:solidFill>
            <a:prstDash val="solid"/>
            <a:miter lim="800000"/>
            <a:headEnd len="sm" w="sm" type="none"/>
            <a:tailEnd len="sm" w="sm" type="none"/>
          </a:ln>
          <a:effectLst>
            <a:outerShdw blurRad="1071563" rotWithShape="0" algn="bl" dir="5400000" dist="19050">
              <a:schemeClr val="accent2">
                <a:alpha val="50000"/>
              </a:schemeClr>
            </a:outerShdw>
          </a:effectLst>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lang="en-GB" sz="1600">
                <a:solidFill>
                  <a:schemeClr val="dk1"/>
                </a:solidFill>
                <a:latin typeface="Calibri"/>
                <a:ea typeface="Calibri"/>
                <a:cs typeface="Calibri"/>
                <a:sym typeface="Calibri"/>
              </a:rPr>
              <a:t>SEND CODE OF PRACTICE 2015</a:t>
            </a:r>
            <a:endParaRPr b="1" i="0" sz="1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rPr b="1" lang="en-GB" sz="1200">
                <a:solidFill>
                  <a:schemeClr val="dk1"/>
                </a:solidFill>
                <a:latin typeface="Calibri"/>
                <a:ea typeface="Calibri"/>
                <a:cs typeface="Calibri"/>
                <a:sym typeface="Calibri"/>
              </a:rPr>
              <a:t>9 CONTENT OF EHC PLANS</a:t>
            </a:r>
            <a:endParaRPr b="1"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b="0" i="0" sz="1400" u="none" cap="none" strike="noStrike">
              <a:solidFill>
                <a:srgbClr val="000000"/>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rPr lang="en-GB" sz="1000">
                <a:solidFill>
                  <a:schemeClr val="dk1"/>
                </a:solidFill>
                <a:latin typeface="Calibri"/>
                <a:ea typeface="Calibri"/>
                <a:cs typeface="Calibri"/>
                <a:sym typeface="Calibri"/>
              </a:rPr>
              <a:t>9.62 The format of an EHC plan will be agreed locally, and it is expected that the plan will reflect the principles set out in Chapter 1 of this document. However, as a statutory minimum, EHC plans must include the following sections, which must be separately labelled from each other using the letters below. The sections do not have to be in the order below and local authorities may use an action plan in tabular format to include different sections and demonstrate how provision will be integrated, as long as the sections are separately labelled…</a:t>
            </a:r>
            <a:endParaRPr sz="10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sz="10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0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rPr lang="en-GB" sz="1000">
                <a:solidFill>
                  <a:schemeClr val="dk1"/>
                </a:solidFill>
                <a:latin typeface="Calibri"/>
                <a:ea typeface="Calibri"/>
                <a:cs typeface="Calibri"/>
                <a:sym typeface="Calibri"/>
              </a:rPr>
              <a:t>9.63 In addition, where the child or young person is in or beyond Year 9, the EHC plan must include (in sections F, G, H1 or H2 as appropriate) the provision required by the child or young person to assist in preparation for adulthood and independent living, for example, support for finding employment, housing or for participation in society.</a:t>
            </a:r>
            <a:endParaRPr sz="1000">
              <a:solidFill>
                <a:schemeClr val="dk1"/>
              </a:solidFill>
              <a:latin typeface="Calibri"/>
              <a:ea typeface="Calibri"/>
              <a:cs typeface="Calibri"/>
              <a:sym typeface="Calibri"/>
            </a:endParaRPr>
          </a:p>
        </p:txBody>
      </p:sp>
      <p:sp>
        <p:nvSpPr>
          <p:cNvPr id="438" name="Google Shape;438;g34e74833aa5_0_1418"/>
          <p:cNvSpPr/>
          <p:nvPr/>
        </p:nvSpPr>
        <p:spPr>
          <a:xfrm>
            <a:off x="4950875" y="2487025"/>
            <a:ext cx="2235600" cy="2867400"/>
          </a:xfrm>
          <a:prstGeom prst="roundRect">
            <a:avLst>
              <a:gd fmla="val 16667" name="adj"/>
            </a:avLst>
          </a:prstGeom>
          <a:solidFill>
            <a:srgbClr val="F2A98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A LEGAL DOCUMENT THAT HAS THE HEADING EHCP" id="439" name="Google Shape;439;g34e74833aa5_0_1418"/>
          <p:cNvPicPr preferRelativeResize="0"/>
          <p:nvPr/>
        </p:nvPicPr>
        <p:blipFill>
          <a:blip r:embed="rId3">
            <a:alphaModFix/>
          </a:blip>
          <a:stretch>
            <a:fillRect/>
          </a:stretch>
        </p:blipFill>
        <p:spPr>
          <a:xfrm>
            <a:off x="9183500" y="4926300"/>
            <a:ext cx="1176774" cy="1176774"/>
          </a:xfrm>
          <a:prstGeom prst="rect">
            <a:avLst/>
          </a:prstGeom>
          <a:noFill/>
          <a:ln>
            <a:noFill/>
          </a:ln>
          <a:effectLst>
            <a:outerShdw blurRad="142875" rotWithShape="0" algn="bl" dir="5400000" dist="19050">
              <a:srgbClr val="000000">
                <a:alpha val="50000"/>
              </a:srgbClr>
            </a:outerShdw>
          </a:effectLst>
        </p:spPr>
      </p:pic>
      <p:sp>
        <p:nvSpPr>
          <p:cNvPr id="440" name="Google Shape;440;g34e74833aa5_0_1418"/>
          <p:cNvSpPr txBox="1"/>
          <p:nvPr/>
        </p:nvSpPr>
        <p:spPr>
          <a:xfrm>
            <a:off x="5087688" y="2725525"/>
            <a:ext cx="1962000" cy="2390400"/>
          </a:xfrm>
          <a:prstGeom prst="rect">
            <a:avLst/>
          </a:prstGeom>
          <a:solidFill>
            <a:srgbClr val="47A9DE"/>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800">
                <a:solidFill>
                  <a:schemeClr val="lt1"/>
                </a:solidFill>
                <a:latin typeface="Calibri"/>
                <a:ea typeface="Calibri"/>
                <a:cs typeface="Calibri"/>
                <a:sym typeface="Calibri"/>
              </a:rPr>
              <a:t>The format may be different for each LA, but the contents must include the sections as detailed in the SCOP 2015</a:t>
            </a:r>
            <a:endParaRPr b="1" sz="1800">
              <a:solidFill>
                <a:schemeClr val="lt1"/>
              </a:solidFill>
              <a:latin typeface="Calibri"/>
              <a:ea typeface="Calibri"/>
              <a:cs typeface="Calibri"/>
              <a:sym typeface="Calibri"/>
            </a:endParaRPr>
          </a:p>
        </p:txBody>
      </p:sp>
      <p:pic>
        <p:nvPicPr>
          <p:cNvPr id="441" name="Google Shape;441;g34e74833aa5_0_1418"/>
          <p:cNvPicPr preferRelativeResize="0"/>
          <p:nvPr/>
        </p:nvPicPr>
        <p:blipFill rotWithShape="1">
          <a:blip r:embed="rId4">
            <a:alphaModFix/>
          </a:blip>
          <a:srcRect b="0" l="0" r="0" t="0"/>
          <a:stretch/>
        </p:blipFill>
        <p:spPr>
          <a:xfrm>
            <a:off x="143950" y="0"/>
            <a:ext cx="1647576" cy="8277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g34e74833aa5_0_1505"/>
          <p:cNvSpPr/>
          <p:nvPr/>
        </p:nvSpPr>
        <p:spPr>
          <a:xfrm>
            <a:off x="6213913" y="689750"/>
            <a:ext cx="5784000" cy="5913000"/>
          </a:xfrm>
          <a:prstGeom prst="rect">
            <a:avLst/>
          </a:prstGeom>
          <a:solidFill>
            <a:srgbClr val="F2A982"/>
          </a:solidFill>
          <a:ln cap="flat" cmpd="sng" w="9525">
            <a:solidFill>
              <a:schemeClr val="dk2"/>
            </a:solidFill>
            <a:prstDash val="solid"/>
            <a:round/>
            <a:headEnd len="sm" w="sm" type="none"/>
            <a:tailEnd len="sm" w="sm" type="none"/>
          </a:ln>
          <a:effectLst>
            <a:outerShdw blurRad="328613" rotWithShape="0" algn="bl" dir="5400000" dist="19050">
              <a:schemeClr val="accent4">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7" name="Google Shape;447;g34e74833aa5_0_1505"/>
          <p:cNvSpPr/>
          <p:nvPr/>
        </p:nvSpPr>
        <p:spPr>
          <a:xfrm>
            <a:off x="177350" y="689750"/>
            <a:ext cx="5784000" cy="5913000"/>
          </a:xfrm>
          <a:prstGeom prst="rect">
            <a:avLst/>
          </a:prstGeom>
          <a:solidFill>
            <a:srgbClr val="F2A982"/>
          </a:solidFill>
          <a:ln cap="flat" cmpd="sng" w="9525">
            <a:solidFill>
              <a:schemeClr val="dk2"/>
            </a:solidFill>
            <a:prstDash val="solid"/>
            <a:round/>
            <a:headEnd len="sm" w="sm" type="none"/>
            <a:tailEnd len="sm" w="sm" type="none"/>
          </a:ln>
          <a:effectLst>
            <a:outerShdw blurRad="328613" rotWithShape="0" algn="bl" dir="5400000" dist="19050">
              <a:schemeClr val="accent4">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8" name="Google Shape;448;g34e74833aa5_0_1505"/>
          <p:cNvSpPr txBox="1"/>
          <p:nvPr/>
        </p:nvSpPr>
        <p:spPr>
          <a:xfrm>
            <a:off x="9996704" y="6602607"/>
            <a:ext cx="2085300" cy="215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rPr>
              <a:t>© 2024-2026</a:t>
            </a:r>
            <a:r>
              <a:rPr b="0" i="0" lang="en-GB" sz="800" u="none" cap="none" strike="noStrike">
                <a:solidFill>
                  <a:schemeClr val="dk1"/>
                </a:solidFill>
                <a:latin typeface="Arial"/>
                <a:ea typeface="Arial"/>
                <a:cs typeface="Arial"/>
                <a:sym typeface="Arial"/>
              </a:rPr>
              <a:t> SEN Parent Support Group</a:t>
            </a:r>
            <a:endParaRPr b="0" i="0" sz="1400" u="none" cap="none" strike="noStrike">
              <a:solidFill>
                <a:srgbClr val="000000"/>
              </a:solidFill>
              <a:latin typeface="Arial"/>
              <a:ea typeface="Arial"/>
              <a:cs typeface="Arial"/>
              <a:sym typeface="Arial"/>
            </a:endParaRPr>
          </a:p>
        </p:txBody>
      </p:sp>
      <p:sp>
        <p:nvSpPr>
          <p:cNvPr id="449" name="Google Shape;449;g34e74833aa5_0_1505"/>
          <p:cNvSpPr/>
          <p:nvPr/>
        </p:nvSpPr>
        <p:spPr>
          <a:xfrm>
            <a:off x="2763750" y="90950"/>
            <a:ext cx="6912300" cy="4923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600"/>
              <a:buFont typeface="Arial"/>
              <a:buNone/>
            </a:pPr>
            <a:r>
              <a:rPr lang="en-GB" sz="2600">
                <a:solidFill>
                  <a:srgbClr val="15C2FF"/>
                </a:solidFill>
                <a:latin typeface="Calibri"/>
                <a:ea typeface="Calibri"/>
                <a:cs typeface="Calibri"/>
                <a:sym typeface="Calibri"/>
              </a:rPr>
              <a:t>WHAT IS IN AN EHCP?</a:t>
            </a:r>
            <a:endParaRPr b="1" i="0" sz="2600" u="none" cap="none" strike="noStrike">
              <a:solidFill>
                <a:srgbClr val="15C2FF"/>
              </a:solidFill>
              <a:latin typeface="Calibri"/>
              <a:ea typeface="Calibri"/>
              <a:cs typeface="Calibri"/>
              <a:sym typeface="Calibri"/>
            </a:endParaRPr>
          </a:p>
        </p:txBody>
      </p:sp>
      <p:grpSp>
        <p:nvGrpSpPr>
          <p:cNvPr id="450" name="Google Shape;450;g34e74833aa5_0_1505"/>
          <p:cNvGrpSpPr/>
          <p:nvPr/>
        </p:nvGrpSpPr>
        <p:grpSpPr>
          <a:xfrm>
            <a:off x="281334" y="778538"/>
            <a:ext cx="5601688" cy="958043"/>
            <a:chOff x="1593000" y="2322568"/>
            <a:chExt cx="5957975" cy="643500"/>
          </a:xfrm>
        </p:grpSpPr>
        <p:sp>
          <p:nvSpPr>
            <p:cNvPr id="451" name="Google Shape;451;g34e74833aa5_0_1505"/>
            <p:cNvSpPr/>
            <p:nvPr/>
          </p:nvSpPr>
          <p:spPr>
            <a:xfrm>
              <a:off x="3728375" y="2322568"/>
              <a:ext cx="3822600" cy="643500"/>
            </a:xfrm>
            <a:prstGeom prst="rect">
              <a:avLst/>
            </a:prstGeom>
            <a:solidFill>
              <a:srgbClr val="EEEEEE"/>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52" name="Google Shape;452;g34e74833aa5_0_1505"/>
            <p:cNvSpPr/>
            <p:nvPr/>
          </p:nvSpPr>
          <p:spPr>
            <a:xfrm flipH="1">
              <a:off x="2283025" y="2322575"/>
              <a:ext cx="1844400" cy="642600"/>
            </a:xfrm>
            <a:prstGeom prst="rect">
              <a:avLst/>
            </a:prstGeom>
            <a:solidFill>
              <a:srgbClr val="47A9DE"/>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53" name="Google Shape;453;g34e74833aa5_0_1505"/>
            <p:cNvSpPr/>
            <p:nvPr/>
          </p:nvSpPr>
          <p:spPr>
            <a:xfrm rot="-5400000">
              <a:off x="3501574" y="1934671"/>
              <a:ext cx="643356" cy="1419149"/>
            </a:xfrm>
            <a:prstGeom prst="flowChartOffpageConnector">
              <a:avLst/>
            </a:prstGeom>
            <a:solidFill>
              <a:srgbClr val="47A9DE"/>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54" name="Google Shape;454;g34e74833aa5_0_1505"/>
            <p:cNvSpPr/>
            <p:nvPr/>
          </p:nvSpPr>
          <p:spPr>
            <a:xfrm>
              <a:off x="2342625" y="2399951"/>
              <a:ext cx="1940700" cy="495900"/>
            </a:xfrm>
            <a:prstGeom prst="rect">
              <a:avLst/>
            </a:prstGeom>
            <a:solidFill>
              <a:srgbClr val="47A9DE"/>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lang="en-GB" sz="1300">
                  <a:solidFill>
                    <a:srgbClr val="FFFFFF"/>
                  </a:solidFill>
                  <a:latin typeface="Roboto Medium"/>
                  <a:ea typeface="Roboto Medium"/>
                  <a:cs typeface="Roboto Medium"/>
                  <a:sym typeface="Roboto Medium"/>
                </a:rPr>
                <a:t>Child and parent views</a:t>
              </a:r>
              <a:endParaRPr sz="1300">
                <a:solidFill>
                  <a:srgbClr val="FFFFFF"/>
                </a:solidFill>
                <a:latin typeface="Roboto"/>
                <a:ea typeface="Roboto"/>
                <a:cs typeface="Roboto"/>
                <a:sym typeface="Roboto"/>
              </a:endParaRPr>
            </a:p>
          </p:txBody>
        </p:sp>
        <p:sp>
          <p:nvSpPr>
            <p:cNvPr id="455" name="Google Shape;455;g34e74833aa5_0_1505"/>
            <p:cNvSpPr/>
            <p:nvPr/>
          </p:nvSpPr>
          <p:spPr>
            <a:xfrm>
              <a:off x="1593000" y="2322568"/>
              <a:ext cx="690000" cy="642300"/>
            </a:xfrm>
            <a:prstGeom prst="rect">
              <a:avLst/>
            </a:prstGeom>
            <a:solidFill>
              <a:srgbClr val="0D5CD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56" name="Google Shape;456;g34e74833aa5_0_1505"/>
            <p:cNvSpPr/>
            <p:nvPr/>
          </p:nvSpPr>
          <p:spPr>
            <a:xfrm>
              <a:off x="1593000" y="2322575"/>
              <a:ext cx="690000" cy="642600"/>
            </a:xfrm>
            <a:prstGeom prst="rect">
              <a:avLst/>
            </a:prstGeom>
            <a:solidFill>
              <a:srgbClr val="47A9DE"/>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b="1" lang="en-GB" sz="3500">
                  <a:solidFill>
                    <a:srgbClr val="FFFFFF"/>
                  </a:solidFill>
                  <a:latin typeface="Roboto"/>
                  <a:ea typeface="Roboto"/>
                  <a:cs typeface="Roboto"/>
                  <a:sym typeface="Roboto"/>
                </a:rPr>
                <a:t>A</a:t>
              </a:r>
              <a:endParaRPr b="1" sz="3500">
                <a:solidFill>
                  <a:srgbClr val="FFFFFF"/>
                </a:solidFill>
                <a:latin typeface="Roboto"/>
                <a:ea typeface="Roboto"/>
                <a:cs typeface="Roboto"/>
                <a:sym typeface="Roboto"/>
              </a:endParaRPr>
            </a:p>
          </p:txBody>
        </p:sp>
        <p:sp>
          <p:nvSpPr>
            <p:cNvPr id="457" name="Google Shape;457;g34e74833aa5_0_1505"/>
            <p:cNvSpPr/>
            <p:nvPr/>
          </p:nvSpPr>
          <p:spPr>
            <a:xfrm>
              <a:off x="4581977" y="2323757"/>
              <a:ext cx="2777100" cy="642300"/>
            </a:xfrm>
            <a:prstGeom prst="rect">
              <a:avLst/>
            </a:prstGeom>
            <a:no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lang="en-GB" sz="1100">
                  <a:solidFill>
                    <a:srgbClr val="0C57D3"/>
                  </a:solidFill>
                  <a:latin typeface="Roboto"/>
                  <a:ea typeface="Roboto"/>
                  <a:cs typeface="Roboto"/>
                  <a:sym typeface="Roboto"/>
                </a:rPr>
                <a:t>The views, interests and aspirations of the child and his or her parents or the young person.</a:t>
              </a:r>
              <a:endParaRPr sz="1100">
                <a:solidFill>
                  <a:srgbClr val="0C57D3"/>
                </a:solidFill>
                <a:latin typeface="Roboto"/>
                <a:ea typeface="Roboto"/>
                <a:cs typeface="Roboto"/>
                <a:sym typeface="Roboto"/>
              </a:endParaRPr>
            </a:p>
          </p:txBody>
        </p:sp>
      </p:grpSp>
      <p:grpSp>
        <p:nvGrpSpPr>
          <p:cNvPr id="458" name="Google Shape;458;g34e74833aa5_0_1505"/>
          <p:cNvGrpSpPr/>
          <p:nvPr/>
        </p:nvGrpSpPr>
        <p:grpSpPr>
          <a:xfrm>
            <a:off x="285247" y="3603364"/>
            <a:ext cx="5601688" cy="958043"/>
            <a:chOff x="1593000" y="2322568"/>
            <a:chExt cx="5957975" cy="643500"/>
          </a:xfrm>
        </p:grpSpPr>
        <p:sp>
          <p:nvSpPr>
            <p:cNvPr id="459" name="Google Shape;459;g34e74833aa5_0_1505"/>
            <p:cNvSpPr/>
            <p:nvPr/>
          </p:nvSpPr>
          <p:spPr>
            <a:xfrm>
              <a:off x="3728375" y="2322568"/>
              <a:ext cx="3822600" cy="643500"/>
            </a:xfrm>
            <a:prstGeom prst="rect">
              <a:avLst/>
            </a:prstGeom>
            <a:solidFill>
              <a:srgbClr val="FAE2D5"/>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60" name="Google Shape;460;g34e74833aa5_0_1505"/>
            <p:cNvSpPr/>
            <p:nvPr/>
          </p:nvSpPr>
          <p:spPr>
            <a:xfrm flipH="1">
              <a:off x="2283025" y="2322575"/>
              <a:ext cx="1844400" cy="642600"/>
            </a:xfrm>
            <a:prstGeom prst="rect">
              <a:avLst/>
            </a:prstGeom>
            <a:solidFill>
              <a:srgbClr val="F2A98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61" name="Google Shape;461;g34e74833aa5_0_1505"/>
            <p:cNvSpPr/>
            <p:nvPr/>
          </p:nvSpPr>
          <p:spPr>
            <a:xfrm rot="-5400000">
              <a:off x="3501574" y="1934671"/>
              <a:ext cx="643356" cy="1419149"/>
            </a:xfrm>
            <a:prstGeom prst="flowChartOffpageConnector">
              <a:avLst/>
            </a:prstGeom>
            <a:solidFill>
              <a:srgbClr val="F2A98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62" name="Google Shape;462;g34e74833aa5_0_1505"/>
            <p:cNvSpPr/>
            <p:nvPr/>
          </p:nvSpPr>
          <p:spPr>
            <a:xfrm>
              <a:off x="2342625" y="2399951"/>
              <a:ext cx="1940700" cy="495900"/>
            </a:xfrm>
            <a:prstGeom prst="rect">
              <a:avLst/>
            </a:prstGeom>
            <a:solidFill>
              <a:srgbClr val="F2A982"/>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lang="en-GB" sz="1300">
                  <a:solidFill>
                    <a:srgbClr val="FFFFFF"/>
                  </a:solidFill>
                  <a:latin typeface="Roboto Medium"/>
                  <a:ea typeface="Roboto Medium"/>
                  <a:cs typeface="Roboto Medium"/>
                  <a:sym typeface="Roboto Medium"/>
                </a:rPr>
                <a:t>Social care needs</a:t>
              </a:r>
              <a:endParaRPr sz="1300">
                <a:solidFill>
                  <a:srgbClr val="FFFFFF"/>
                </a:solidFill>
                <a:latin typeface="Roboto"/>
                <a:ea typeface="Roboto"/>
                <a:cs typeface="Roboto"/>
                <a:sym typeface="Roboto"/>
              </a:endParaRPr>
            </a:p>
          </p:txBody>
        </p:sp>
        <p:sp>
          <p:nvSpPr>
            <p:cNvPr id="463" name="Google Shape;463;g34e74833aa5_0_1505"/>
            <p:cNvSpPr/>
            <p:nvPr/>
          </p:nvSpPr>
          <p:spPr>
            <a:xfrm>
              <a:off x="1593000" y="2322568"/>
              <a:ext cx="690000" cy="642300"/>
            </a:xfrm>
            <a:prstGeom prst="rect">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64" name="Google Shape;464;g34e74833aa5_0_1505"/>
            <p:cNvSpPr/>
            <p:nvPr/>
          </p:nvSpPr>
          <p:spPr>
            <a:xfrm>
              <a:off x="1593000" y="2322575"/>
              <a:ext cx="690000" cy="642600"/>
            </a:xfrm>
            <a:prstGeom prst="rect">
              <a:avLst/>
            </a:prstGeom>
            <a:solidFill>
              <a:srgbClr val="F2A982"/>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b="1" lang="en-GB" sz="3500">
                  <a:solidFill>
                    <a:srgbClr val="FFFFFF"/>
                  </a:solidFill>
                  <a:latin typeface="Roboto"/>
                  <a:ea typeface="Roboto"/>
                  <a:cs typeface="Roboto"/>
                  <a:sym typeface="Roboto"/>
                </a:rPr>
                <a:t>D</a:t>
              </a:r>
              <a:endParaRPr b="1" sz="3500">
                <a:solidFill>
                  <a:srgbClr val="FFFFFF"/>
                </a:solidFill>
                <a:latin typeface="Roboto"/>
                <a:ea typeface="Roboto"/>
                <a:cs typeface="Roboto"/>
                <a:sym typeface="Roboto"/>
              </a:endParaRPr>
            </a:p>
          </p:txBody>
        </p:sp>
        <p:sp>
          <p:nvSpPr>
            <p:cNvPr id="465" name="Google Shape;465;g34e74833aa5_0_1505"/>
            <p:cNvSpPr/>
            <p:nvPr/>
          </p:nvSpPr>
          <p:spPr>
            <a:xfrm>
              <a:off x="4596752" y="2323744"/>
              <a:ext cx="2762100" cy="642300"/>
            </a:xfrm>
            <a:prstGeom prst="rect">
              <a:avLst/>
            </a:prstGeom>
            <a:solidFill>
              <a:srgbClr val="FAE2D5"/>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lang="en-GB" sz="1100">
                  <a:solidFill>
                    <a:srgbClr val="0C57D3"/>
                  </a:solidFill>
                  <a:latin typeface="Roboto"/>
                  <a:ea typeface="Roboto"/>
                  <a:cs typeface="Roboto"/>
                  <a:sym typeface="Roboto"/>
                </a:rPr>
                <a:t>The child or young person’s social care needs which are related to their SEN or to a disability.</a:t>
              </a:r>
              <a:endParaRPr sz="1100">
                <a:solidFill>
                  <a:srgbClr val="0C57D3"/>
                </a:solidFill>
                <a:latin typeface="Roboto"/>
                <a:ea typeface="Roboto"/>
                <a:cs typeface="Roboto"/>
                <a:sym typeface="Roboto"/>
              </a:endParaRPr>
            </a:p>
          </p:txBody>
        </p:sp>
      </p:grpSp>
      <p:grpSp>
        <p:nvGrpSpPr>
          <p:cNvPr id="466" name="Google Shape;466;g34e74833aa5_0_1505"/>
          <p:cNvGrpSpPr/>
          <p:nvPr/>
        </p:nvGrpSpPr>
        <p:grpSpPr>
          <a:xfrm>
            <a:off x="285247" y="5519399"/>
            <a:ext cx="5601688" cy="958043"/>
            <a:chOff x="1593000" y="2322568"/>
            <a:chExt cx="5957975" cy="643500"/>
          </a:xfrm>
        </p:grpSpPr>
        <p:sp>
          <p:nvSpPr>
            <p:cNvPr id="467" name="Google Shape;467;g34e74833aa5_0_1505"/>
            <p:cNvSpPr/>
            <p:nvPr/>
          </p:nvSpPr>
          <p:spPr>
            <a:xfrm>
              <a:off x="3728375" y="2322568"/>
              <a:ext cx="3822600" cy="643500"/>
            </a:xfrm>
            <a:prstGeom prst="rect">
              <a:avLst/>
            </a:prstGeom>
            <a:solidFill>
              <a:srgbClr val="FAE2D5"/>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68" name="Google Shape;468;g34e74833aa5_0_1505"/>
            <p:cNvSpPr/>
            <p:nvPr/>
          </p:nvSpPr>
          <p:spPr>
            <a:xfrm flipH="1">
              <a:off x="2283025" y="2322575"/>
              <a:ext cx="1844400" cy="642600"/>
            </a:xfrm>
            <a:prstGeom prst="rect">
              <a:avLst/>
            </a:prstGeom>
            <a:solidFill>
              <a:srgbClr val="F2A98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69" name="Google Shape;469;g34e74833aa5_0_1505"/>
            <p:cNvSpPr/>
            <p:nvPr/>
          </p:nvSpPr>
          <p:spPr>
            <a:xfrm rot="-5400000">
              <a:off x="3501574" y="1934671"/>
              <a:ext cx="643356" cy="1419149"/>
            </a:xfrm>
            <a:prstGeom prst="flowChartOffpageConnector">
              <a:avLst/>
            </a:prstGeom>
            <a:solidFill>
              <a:srgbClr val="F2A98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70" name="Google Shape;470;g34e74833aa5_0_1505"/>
            <p:cNvSpPr/>
            <p:nvPr/>
          </p:nvSpPr>
          <p:spPr>
            <a:xfrm>
              <a:off x="2342625" y="2399951"/>
              <a:ext cx="1940700" cy="495900"/>
            </a:xfrm>
            <a:prstGeom prst="rect">
              <a:avLst/>
            </a:prstGeom>
            <a:solidFill>
              <a:srgbClr val="F2A982"/>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lang="en-GB" sz="1300">
                  <a:solidFill>
                    <a:srgbClr val="FFFFFF"/>
                  </a:solidFill>
                  <a:latin typeface="Roboto Medium"/>
                  <a:ea typeface="Roboto Medium"/>
                  <a:cs typeface="Roboto Medium"/>
                  <a:sym typeface="Roboto Medium"/>
                </a:rPr>
                <a:t>Special educational provision</a:t>
              </a:r>
              <a:endParaRPr sz="1300">
                <a:solidFill>
                  <a:srgbClr val="FFFFFF"/>
                </a:solidFill>
                <a:latin typeface="Roboto"/>
                <a:ea typeface="Roboto"/>
                <a:cs typeface="Roboto"/>
                <a:sym typeface="Roboto"/>
              </a:endParaRPr>
            </a:p>
          </p:txBody>
        </p:sp>
        <p:sp>
          <p:nvSpPr>
            <p:cNvPr id="471" name="Google Shape;471;g34e74833aa5_0_1505"/>
            <p:cNvSpPr/>
            <p:nvPr/>
          </p:nvSpPr>
          <p:spPr>
            <a:xfrm>
              <a:off x="1593000" y="2322568"/>
              <a:ext cx="690000" cy="642300"/>
            </a:xfrm>
            <a:prstGeom prst="rect">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72" name="Google Shape;472;g34e74833aa5_0_1505"/>
            <p:cNvSpPr/>
            <p:nvPr/>
          </p:nvSpPr>
          <p:spPr>
            <a:xfrm>
              <a:off x="1593000" y="2322575"/>
              <a:ext cx="690000" cy="642600"/>
            </a:xfrm>
            <a:prstGeom prst="rect">
              <a:avLst/>
            </a:prstGeom>
            <a:solidFill>
              <a:srgbClr val="F2A982"/>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b="1" lang="en-GB" sz="3500">
                  <a:solidFill>
                    <a:srgbClr val="FFFFFF"/>
                  </a:solidFill>
                  <a:latin typeface="Roboto"/>
                  <a:ea typeface="Roboto"/>
                  <a:cs typeface="Roboto"/>
                  <a:sym typeface="Roboto"/>
                </a:rPr>
                <a:t>F</a:t>
              </a:r>
              <a:endParaRPr b="1" sz="3500">
                <a:solidFill>
                  <a:srgbClr val="FFFFFF"/>
                </a:solidFill>
                <a:latin typeface="Roboto"/>
                <a:ea typeface="Roboto"/>
                <a:cs typeface="Roboto"/>
                <a:sym typeface="Roboto"/>
              </a:endParaRPr>
            </a:p>
          </p:txBody>
        </p:sp>
        <p:sp>
          <p:nvSpPr>
            <p:cNvPr id="473" name="Google Shape;473;g34e74833aa5_0_1505"/>
            <p:cNvSpPr/>
            <p:nvPr/>
          </p:nvSpPr>
          <p:spPr>
            <a:xfrm>
              <a:off x="4596752" y="2323744"/>
              <a:ext cx="2762100" cy="642300"/>
            </a:xfrm>
            <a:prstGeom prst="rect">
              <a:avLst/>
            </a:prstGeom>
            <a:solidFill>
              <a:srgbClr val="FAE2D5"/>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lang="en-GB" sz="1100">
                  <a:solidFill>
                    <a:srgbClr val="0C57D3"/>
                  </a:solidFill>
                  <a:latin typeface="Roboto"/>
                  <a:ea typeface="Roboto"/>
                  <a:cs typeface="Roboto"/>
                  <a:sym typeface="Roboto"/>
                </a:rPr>
                <a:t>The child or young person’s special educational needs.</a:t>
              </a:r>
              <a:endParaRPr sz="1100">
                <a:solidFill>
                  <a:srgbClr val="0C57D3"/>
                </a:solidFill>
                <a:latin typeface="Roboto"/>
                <a:ea typeface="Roboto"/>
                <a:cs typeface="Roboto"/>
                <a:sym typeface="Roboto"/>
              </a:endParaRPr>
            </a:p>
          </p:txBody>
        </p:sp>
      </p:grpSp>
      <p:grpSp>
        <p:nvGrpSpPr>
          <p:cNvPr id="474" name="Google Shape;474;g34e74833aa5_0_1505"/>
          <p:cNvGrpSpPr/>
          <p:nvPr/>
        </p:nvGrpSpPr>
        <p:grpSpPr>
          <a:xfrm>
            <a:off x="285247" y="4561355"/>
            <a:ext cx="5601688" cy="958043"/>
            <a:chOff x="1593000" y="2322568"/>
            <a:chExt cx="5957975" cy="643500"/>
          </a:xfrm>
        </p:grpSpPr>
        <p:sp>
          <p:nvSpPr>
            <p:cNvPr id="475" name="Google Shape;475;g34e74833aa5_0_1505"/>
            <p:cNvSpPr/>
            <p:nvPr/>
          </p:nvSpPr>
          <p:spPr>
            <a:xfrm>
              <a:off x="3728375" y="2322568"/>
              <a:ext cx="3822600" cy="643500"/>
            </a:xfrm>
            <a:prstGeom prst="rect">
              <a:avLst/>
            </a:prstGeom>
            <a:solidFill>
              <a:srgbClr val="EEEEEE"/>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76" name="Google Shape;476;g34e74833aa5_0_1505"/>
            <p:cNvSpPr/>
            <p:nvPr/>
          </p:nvSpPr>
          <p:spPr>
            <a:xfrm flipH="1">
              <a:off x="2283025" y="2322575"/>
              <a:ext cx="1844400" cy="642600"/>
            </a:xfrm>
            <a:prstGeom prst="rect">
              <a:avLst/>
            </a:prstGeom>
            <a:solidFill>
              <a:srgbClr val="47A9DE"/>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77" name="Google Shape;477;g34e74833aa5_0_1505"/>
            <p:cNvSpPr/>
            <p:nvPr/>
          </p:nvSpPr>
          <p:spPr>
            <a:xfrm rot="-5400000">
              <a:off x="3501574" y="1934671"/>
              <a:ext cx="643356" cy="1419149"/>
            </a:xfrm>
            <a:prstGeom prst="flowChartOffpageConnector">
              <a:avLst/>
            </a:prstGeom>
            <a:solidFill>
              <a:srgbClr val="47A9DE"/>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78" name="Google Shape;478;g34e74833aa5_0_1505"/>
            <p:cNvSpPr/>
            <p:nvPr/>
          </p:nvSpPr>
          <p:spPr>
            <a:xfrm>
              <a:off x="2342625" y="2399951"/>
              <a:ext cx="1940700" cy="495900"/>
            </a:xfrm>
            <a:prstGeom prst="rect">
              <a:avLst/>
            </a:prstGeom>
            <a:solidFill>
              <a:srgbClr val="47A9DE"/>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lang="en-GB" sz="1300">
                  <a:solidFill>
                    <a:srgbClr val="FFFFFF"/>
                  </a:solidFill>
                  <a:latin typeface="Roboto Medium"/>
                  <a:ea typeface="Roboto Medium"/>
                  <a:cs typeface="Roboto Medium"/>
                  <a:sym typeface="Roboto Medium"/>
                </a:rPr>
                <a:t>Outcomes</a:t>
              </a:r>
              <a:endParaRPr sz="1300">
                <a:solidFill>
                  <a:srgbClr val="FFFFFF"/>
                </a:solidFill>
                <a:latin typeface="Roboto"/>
                <a:ea typeface="Roboto"/>
                <a:cs typeface="Roboto"/>
                <a:sym typeface="Roboto"/>
              </a:endParaRPr>
            </a:p>
          </p:txBody>
        </p:sp>
        <p:sp>
          <p:nvSpPr>
            <p:cNvPr id="479" name="Google Shape;479;g34e74833aa5_0_1505"/>
            <p:cNvSpPr/>
            <p:nvPr/>
          </p:nvSpPr>
          <p:spPr>
            <a:xfrm>
              <a:off x="1593000" y="2322568"/>
              <a:ext cx="690000" cy="642300"/>
            </a:xfrm>
            <a:prstGeom prst="rect">
              <a:avLst/>
            </a:prstGeom>
            <a:solidFill>
              <a:srgbClr val="0D5CD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80" name="Google Shape;480;g34e74833aa5_0_1505"/>
            <p:cNvSpPr/>
            <p:nvPr/>
          </p:nvSpPr>
          <p:spPr>
            <a:xfrm>
              <a:off x="1593000" y="2322575"/>
              <a:ext cx="690000" cy="642600"/>
            </a:xfrm>
            <a:prstGeom prst="rect">
              <a:avLst/>
            </a:prstGeom>
            <a:solidFill>
              <a:srgbClr val="47A9DE"/>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b="1" lang="en-GB" sz="3500">
                  <a:solidFill>
                    <a:srgbClr val="FFFFFF"/>
                  </a:solidFill>
                  <a:latin typeface="Roboto"/>
                  <a:ea typeface="Roboto"/>
                  <a:cs typeface="Roboto"/>
                  <a:sym typeface="Roboto"/>
                </a:rPr>
                <a:t>E</a:t>
              </a:r>
              <a:endParaRPr b="1" sz="3500">
                <a:solidFill>
                  <a:srgbClr val="FFFFFF"/>
                </a:solidFill>
                <a:latin typeface="Roboto"/>
                <a:ea typeface="Roboto"/>
                <a:cs typeface="Roboto"/>
                <a:sym typeface="Roboto"/>
              </a:endParaRPr>
            </a:p>
          </p:txBody>
        </p:sp>
        <p:sp>
          <p:nvSpPr>
            <p:cNvPr id="481" name="Google Shape;481;g34e74833aa5_0_1505"/>
            <p:cNvSpPr/>
            <p:nvPr/>
          </p:nvSpPr>
          <p:spPr>
            <a:xfrm>
              <a:off x="4581977" y="2323757"/>
              <a:ext cx="2777100" cy="642300"/>
            </a:xfrm>
            <a:prstGeom prst="rect">
              <a:avLst/>
            </a:prstGeom>
            <a:no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lang="en-GB" sz="1100">
                  <a:solidFill>
                    <a:srgbClr val="0C57D3"/>
                  </a:solidFill>
                  <a:latin typeface="Roboto"/>
                  <a:ea typeface="Roboto"/>
                  <a:cs typeface="Roboto"/>
                  <a:sym typeface="Roboto"/>
                </a:rPr>
                <a:t>outcomes sought for the CYP, including for adult life and shorter term targets </a:t>
              </a:r>
              <a:endParaRPr sz="1100">
                <a:solidFill>
                  <a:srgbClr val="0C57D3"/>
                </a:solidFill>
                <a:latin typeface="Roboto"/>
                <a:ea typeface="Roboto"/>
                <a:cs typeface="Roboto"/>
                <a:sym typeface="Roboto"/>
              </a:endParaRPr>
            </a:p>
          </p:txBody>
        </p:sp>
      </p:grpSp>
      <p:grpSp>
        <p:nvGrpSpPr>
          <p:cNvPr id="482" name="Google Shape;482;g34e74833aa5_0_1505"/>
          <p:cNvGrpSpPr/>
          <p:nvPr/>
        </p:nvGrpSpPr>
        <p:grpSpPr>
          <a:xfrm>
            <a:off x="6301153" y="778538"/>
            <a:ext cx="5601688" cy="958043"/>
            <a:chOff x="1593000" y="2322568"/>
            <a:chExt cx="5957975" cy="643500"/>
          </a:xfrm>
        </p:grpSpPr>
        <p:sp>
          <p:nvSpPr>
            <p:cNvPr id="483" name="Google Shape;483;g34e74833aa5_0_1505"/>
            <p:cNvSpPr/>
            <p:nvPr/>
          </p:nvSpPr>
          <p:spPr>
            <a:xfrm>
              <a:off x="3728375" y="2322568"/>
              <a:ext cx="3822600" cy="643500"/>
            </a:xfrm>
            <a:prstGeom prst="rect">
              <a:avLst/>
            </a:prstGeom>
            <a:solidFill>
              <a:srgbClr val="EEEEEE"/>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84" name="Google Shape;484;g34e74833aa5_0_1505"/>
            <p:cNvSpPr/>
            <p:nvPr/>
          </p:nvSpPr>
          <p:spPr>
            <a:xfrm flipH="1">
              <a:off x="2283025" y="2322575"/>
              <a:ext cx="1844400" cy="642600"/>
            </a:xfrm>
            <a:prstGeom prst="rect">
              <a:avLst/>
            </a:prstGeom>
            <a:solidFill>
              <a:srgbClr val="47A9DE"/>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85" name="Google Shape;485;g34e74833aa5_0_1505"/>
            <p:cNvSpPr/>
            <p:nvPr/>
          </p:nvSpPr>
          <p:spPr>
            <a:xfrm rot="-5400000">
              <a:off x="3501574" y="1934671"/>
              <a:ext cx="643356" cy="1419149"/>
            </a:xfrm>
            <a:prstGeom prst="flowChartOffpageConnector">
              <a:avLst/>
            </a:prstGeom>
            <a:solidFill>
              <a:srgbClr val="47A9DE"/>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86" name="Google Shape;486;g34e74833aa5_0_1505"/>
            <p:cNvSpPr/>
            <p:nvPr/>
          </p:nvSpPr>
          <p:spPr>
            <a:xfrm>
              <a:off x="2342625" y="2399951"/>
              <a:ext cx="1940700" cy="495900"/>
            </a:xfrm>
            <a:prstGeom prst="rect">
              <a:avLst/>
            </a:prstGeom>
            <a:solidFill>
              <a:srgbClr val="47A9DE"/>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lang="en-GB" sz="1300">
                  <a:solidFill>
                    <a:srgbClr val="FFFFFF"/>
                  </a:solidFill>
                  <a:latin typeface="Roboto Medium"/>
                  <a:ea typeface="Roboto Medium"/>
                  <a:cs typeface="Roboto Medium"/>
                  <a:sym typeface="Roboto Medium"/>
                </a:rPr>
                <a:t>Health provision</a:t>
              </a:r>
              <a:endParaRPr sz="1300">
                <a:solidFill>
                  <a:srgbClr val="FFFFFF"/>
                </a:solidFill>
                <a:latin typeface="Roboto"/>
                <a:ea typeface="Roboto"/>
                <a:cs typeface="Roboto"/>
                <a:sym typeface="Roboto"/>
              </a:endParaRPr>
            </a:p>
          </p:txBody>
        </p:sp>
        <p:sp>
          <p:nvSpPr>
            <p:cNvPr id="487" name="Google Shape;487;g34e74833aa5_0_1505"/>
            <p:cNvSpPr/>
            <p:nvPr/>
          </p:nvSpPr>
          <p:spPr>
            <a:xfrm>
              <a:off x="1593000" y="2322568"/>
              <a:ext cx="690000" cy="642300"/>
            </a:xfrm>
            <a:prstGeom prst="rect">
              <a:avLst/>
            </a:prstGeom>
            <a:solidFill>
              <a:srgbClr val="0D5CD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88" name="Google Shape;488;g34e74833aa5_0_1505"/>
            <p:cNvSpPr/>
            <p:nvPr/>
          </p:nvSpPr>
          <p:spPr>
            <a:xfrm>
              <a:off x="1593000" y="2322575"/>
              <a:ext cx="690000" cy="642600"/>
            </a:xfrm>
            <a:prstGeom prst="rect">
              <a:avLst/>
            </a:prstGeom>
            <a:solidFill>
              <a:srgbClr val="47A9DE"/>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b="1" lang="en-GB" sz="3500">
                  <a:solidFill>
                    <a:srgbClr val="FFFFFF"/>
                  </a:solidFill>
                  <a:latin typeface="Roboto"/>
                  <a:ea typeface="Roboto"/>
                  <a:cs typeface="Roboto"/>
                  <a:sym typeface="Roboto"/>
                </a:rPr>
                <a:t>G</a:t>
              </a:r>
              <a:endParaRPr b="1" sz="3500">
                <a:solidFill>
                  <a:srgbClr val="FFFFFF"/>
                </a:solidFill>
                <a:latin typeface="Roboto"/>
                <a:ea typeface="Roboto"/>
                <a:cs typeface="Roboto"/>
                <a:sym typeface="Roboto"/>
              </a:endParaRPr>
            </a:p>
          </p:txBody>
        </p:sp>
        <p:sp>
          <p:nvSpPr>
            <p:cNvPr id="489" name="Google Shape;489;g34e74833aa5_0_1505"/>
            <p:cNvSpPr/>
            <p:nvPr/>
          </p:nvSpPr>
          <p:spPr>
            <a:xfrm>
              <a:off x="4581977" y="2323757"/>
              <a:ext cx="2777100" cy="642300"/>
            </a:xfrm>
            <a:prstGeom prst="rect">
              <a:avLst/>
            </a:prstGeom>
            <a:no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lang="en-GB" sz="1100">
                  <a:solidFill>
                    <a:srgbClr val="0C57D3"/>
                  </a:solidFill>
                  <a:latin typeface="Roboto"/>
                  <a:ea typeface="Roboto"/>
                  <a:cs typeface="Roboto"/>
                  <a:sym typeface="Roboto"/>
                </a:rPr>
                <a:t>Where an Individual Health Care Plan is made for them, that plan should be included.</a:t>
              </a:r>
              <a:endParaRPr sz="1100">
                <a:solidFill>
                  <a:srgbClr val="0C57D3"/>
                </a:solidFill>
                <a:latin typeface="Roboto"/>
                <a:ea typeface="Roboto"/>
                <a:cs typeface="Roboto"/>
                <a:sym typeface="Roboto"/>
              </a:endParaRPr>
            </a:p>
          </p:txBody>
        </p:sp>
      </p:grpSp>
      <p:grpSp>
        <p:nvGrpSpPr>
          <p:cNvPr id="490" name="Google Shape;490;g34e74833aa5_0_1505"/>
          <p:cNvGrpSpPr/>
          <p:nvPr/>
        </p:nvGrpSpPr>
        <p:grpSpPr>
          <a:xfrm>
            <a:off x="6305067" y="3603364"/>
            <a:ext cx="5601688" cy="958043"/>
            <a:chOff x="1593000" y="2322568"/>
            <a:chExt cx="5957975" cy="643500"/>
          </a:xfrm>
        </p:grpSpPr>
        <p:sp>
          <p:nvSpPr>
            <p:cNvPr id="491" name="Google Shape;491;g34e74833aa5_0_1505"/>
            <p:cNvSpPr/>
            <p:nvPr/>
          </p:nvSpPr>
          <p:spPr>
            <a:xfrm>
              <a:off x="3728375" y="2322568"/>
              <a:ext cx="3822600" cy="643500"/>
            </a:xfrm>
            <a:prstGeom prst="rect">
              <a:avLst/>
            </a:prstGeom>
            <a:solidFill>
              <a:srgbClr val="FAE2D5"/>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92" name="Google Shape;492;g34e74833aa5_0_1505"/>
            <p:cNvSpPr/>
            <p:nvPr/>
          </p:nvSpPr>
          <p:spPr>
            <a:xfrm flipH="1">
              <a:off x="2283025" y="2322575"/>
              <a:ext cx="1844400" cy="642600"/>
            </a:xfrm>
            <a:prstGeom prst="rect">
              <a:avLst/>
            </a:prstGeom>
            <a:solidFill>
              <a:srgbClr val="F2A98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93" name="Google Shape;493;g34e74833aa5_0_1505"/>
            <p:cNvSpPr/>
            <p:nvPr/>
          </p:nvSpPr>
          <p:spPr>
            <a:xfrm rot="-5400000">
              <a:off x="3501574" y="1934671"/>
              <a:ext cx="643356" cy="1419149"/>
            </a:xfrm>
            <a:prstGeom prst="flowChartOffpageConnector">
              <a:avLst/>
            </a:prstGeom>
            <a:solidFill>
              <a:srgbClr val="F2A98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94" name="Google Shape;494;g34e74833aa5_0_1505"/>
            <p:cNvSpPr/>
            <p:nvPr/>
          </p:nvSpPr>
          <p:spPr>
            <a:xfrm>
              <a:off x="2342625" y="2399951"/>
              <a:ext cx="1940700" cy="495900"/>
            </a:xfrm>
            <a:prstGeom prst="rect">
              <a:avLst/>
            </a:prstGeom>
            <a:solidFill>
              <a:srgbClr val="F2A982"/>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lang="en-GB" sz="1300">
                  <a:solidFill>
                    <a:srgbClr val="FFFFFF"/>
                  </a:solidFill>
                  <a:latin typeface="Roboto Medium"/>
                  <a:ea typeface="Roboto Medium"/>
                  <a:cs typeface="Roboto Medium"/>
                  <a:sym typeface="Roboto Medium"/>
                </a:rPr>
                <a:t>Name and type of school</a:t>
              </a:r>
              <a:endParaRPr sz="1300">
                <a:solidFill>
                  <a:srgbClr val="FFFFFF"/>
                </a:solidFill>
                <a:latin typeface="Roboto"/>
                <a:ea typeface="Roboto"/>
                <a:cs typeface="Roboto"/>
                <a:sym typeface="Roboto"/>
              </a:endParaRPr>
            </a:p>
          </p:txBody>
        </p:sp>
        <p:sp>
          <p:nvSpPr>
            <p:cNvPr id="495" name="Google Shape;495;g34e74833aa5_0_1505"/>
            <p:cNvSpPr/>
            <p:nvPr/>
          </p:nvSpPr>
          <p:spPr>
            <a:xfrm>
              <a:off x="1593000" y="2322568"/>
              <a:ext cx="690000" cy="642300"/>
            </a:xfrm>
            <a:prstGeom prst="rect">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96" name="Google Shape;496;g34e74833aa5_0_1505"/>
            <p:cNvSpPr/>
            <p:nvPr/>
          </p:nvSpPr>
          <p:spPr>
            <a:xfrm>
              <a:off x="1593000" y="2322575"/>
              <a:ext cx="690000" cy="642600"/>
            </a:xfrm>
            <a:prstGeom prst="rect">
              <a:avLst/>
            </a:prstGeom>
            <a:solidFill>
              <a:srgbClr val="F2A982"/>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b="1" lang="en-GB" sz="3500">
                  <a:solidFill>
                    <a:srgbClr val="FFFFFF"/>
                  </a:solidFill>
                  <a:latin typeface="Roboto"/>
                  <a:ea typeface="Roboto"/>
                  <a:cs typeface="Roboto"/>
                  <a:sym typeface="Roboto"/>
                </a:rPr>
                <a:t>I</a:t>
              </a:r>
              <a:endParaRPr b="1" sz="3500">
                <a:solidFill>
                  <a:srgbClr val="FFFFFF"/>
                </a:solidFill>
                <a:latin typeface="Roboto"/>
                <a:ea typeface="Roboto"/>
                <a:cs typeface="Roboto"/>
                <a:sym typeface="Roboto"/>
              </a:endParaRPr>
            </a:p>
          </p:txBody>
        </p:sp>
        <p:sp>
          <p:nvSpPr>
            <p:cNvPr id="497" name="Google Shape;497;g34e74833aa5_0_1505"/>
            <p:cNvSpPr/>
            <p:nvPr/>
          </p:nvSpPr>
          <p:spPr>
            <a:xfrm>
              <a:off x="4596752" y="2323744"/>
              <a:ext cx="2762100" cy="642300"/>
            </a:xfrm>
            <a:prstGeom prst="rect">
              <a:avLst/>
            </a:prstGeom>
            <a:solidFill>
              <a:srgbClr val="FAE2D5"/>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lang="en-GB" sz="1100">
                  <a:solidFill>
                    <a:srgbClr val="0C57D3"/>
                  </a:solidFill>
                  <a:latin typeface="Roboto"/>
                  <a:ea typeface="Roboto"/>
                  <a:cs typeface="Roboto"/>
                  <a:sym typeface="Roboto"/>
                </a:rPr>
                <a:t>The name and type of the school (or, where the name of a school or other institution is not specified, the type of placement).</a:t>
              </a:r>
              <a:endParaRPr sz="1100">
                <a:solidFill>
                  <a:srgbClr val="0C57D3"/>
                </a:solidFill>
                <a:latin typeface="Roboto"/>
                <a:ea typeface="Roboto"/>
                <a:cs typeface="Roboto"/>
                <a:sym typeface="Roboto"/>
              </a:endParaRPr>
            </a:p>
          </p:txBody>
        </p:sp>
      </p:grpSp>
      <p:grpSp>
        <p:nvGrpSpPr>
          <p:cNvPr id="498" name="Google Shape;498;g34e74833aa5_0_1505"/>
          <p:cNvGrpSpPr/>
          <p:nvPr/>
        </p:nvGrpSpPr>
        <p:grpSpPr>
          <a:xfrm>
            <a:off x="6305067" y="5519399"/>
            <a:ext cx="5601688" cy="958043"/>
            <a:chOff x="1593000" y="2322568"/>
            <a:chExt cx="5957975" cy="643500"/>
          </a:xfrm>
        </p:grpSpPr>
        <p:sp>
          <p:nvSpPr>
            <p:cNvPr id="499" name="Google Shape;499;g34e74833aa5_0_1505"/>
            <p:cNvSpPr/>
            <p:nvPr/>
          </p:nvSpPr>
          <p:spPr>
            <a:xfrm>
              <a:off x="3728375" y="2322568"/>
              <a:ext cx="3822600" cy="643500"/>
            </a:xfrm>
            <a:prstGeom prst="rect">
              <a:avLst/>
            </a:prstGeom>
            <a:solidFill>
              <a:srgbClr val="FAE2D5"/>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00" name="Google Shape;500;g34e74833aa5_0_1505"/>
            <p:cNvSpPr/>
            <p:nvPr/>
          </p:nvSpPr>
          <p:spPr>
            <a:xfrm flipH="1">
              <a:off x="2283025" y="2322575"/>
              <a:ext cx="1844400" cy="642600"/>
            </a:xfrm>
            <a:prstGeom prst="rect">
              <a:avLst/>
            </a:prstGeom>
            <a:solidFill>
              <a:srgbClr val="F2A98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01" name="Google Shape;501;g34e74833aa5_0_1505"/>
            <p:cNvSpPr/>
            <p:nvPr/>
          </p:nvSpPr>
          <p:spPr>
            <a:xfrm rot="-5400000">
              <a:off x="3501574" y="1934671"/>
              <a:ext cx="643356" cy="1419149"/>
            </a:xfrm>
            <a:prstGeom prst="flowChartOffpageConnector">
              <a:avLst/>
            </a:prstGeom>
            <a:solidFill>
              <a:srgbClr val="F2A98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02" name="Google Shape;502;g34e74833aa5_0_1505"/>
            <p:cNvSpPr/>
            <p:nvPr/>
          </p:nvSpPr>
          <p:spPr>
            <a:xfrm>
              <a:off x="2342625" y="2399951"/>
              <a:ext cx="1940700" cy="495900"/>
            </a:xfrm>
            <a:prstGeom prst="rect">
              <a:avLst/>
            </a:prstGeom>
            <a:solidFill>
              <a:srgbClr val="F2A982"/>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lang="en-GB" sz="1300">
                  <a:solidFill>
                    <a:srgbClr val="FFFFFF"/>
                  </a:solidFill>
                  <a:latin typeface="Roboto Medium"/>
                  <a:ea typeface="Roboto Medium"/>
                  <a:cs typeface="Roboto Medium"/>
                  <a:sym typeface="Roboto Medium"/>
                </a:rPr>
                <a:t>Advice and info gathered</a:t>
              </a:r>
              <a:endParaRPr sz="1300">
                <a:solidFill>
                  <a:srgbClr val="FFFFFF"/>
                </a:solidFill>
                <a:latin typeface="Roboto"/>
                <a:ea typeface="Roboto"/>
                <a:cs typeface="Roboto"/>
                <a:sym typeface="Roboto"/>
              </a:endParaRPr>
            </a:p>
          </p:txBody>
        </p:sp>
        <p:sp>
          <p:nvSpPr>
            <p:cNvPr id="503" name="Google Shape;503;g34e74833aa5_0_1505"/>
            <p:cNvSpPr/>
            <p:nvPr/>
          </p:nvSpPr>
          <p:spPr>
            <a:xfrm>
              <a:off x="1593000" y="2322568"/>
              <a:ext cx="690000" cy="642300"/>
            </a:xfrm>
            <a:prstGeom prst="rect">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04" name="Google Shape;504;g34e74833aa5_0_1505"/>
            <p:cNvSpPr/>
            <p:nvPr/>
          </p:nvSpPr>
          <p:spPr>
            <a:xfrm>
              <a:off x="1593000" y="2322575"/>
              <a:ext cx="690000" cy="642600"/>
            </a:xfrm>
            <a:prstGeom prst="rect">
              <a:avLst/>
            </a:prstGeom>
            <a:solidFill>
              <a:srgbClr val="F2A982"/>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b="1" lang="en-GB" sz="3500">
                  <a:solidFill>
                    <a:srgbClr val="FFFFFF"/>
                  </a:solidFill>
                  <a:latin typeface="Roboto"/>
                  <a:ea typeface="Roboto"/>
                  <a:cs typeface="Roboto"/>
                  <a:sym typeface="Roboto"/>
                </a:rPr>
                <a:t>K</a:t>
              </a:r>
              <a:endParaRPr b="1" sz="3500">
                <a:solidFill>
                  <a:srgbClr val="FFFFFF"/>
                </a:solidFill>
                <a:latin typeface="Roboto"/>
                <a:ea typeface="Roboto"/>
                <a:cs typeface="Roboto"/>
                <a:sym typeface="Roboto"/>
              </a:endParaRPr>
            </a:p>
          </p:txBody>
        </p:sp>
        <p:sp>
          <p:nvSpPr>
            <p:cNvPr id="505" name="Google Shape;505;g34e74833aa5_0_1505"/>
            <p:cNvSpPr/>
            <p:nvPr/>
          </p:nvSpPr>
          <p:spPr>
            <a:xfrm>
              <a:off x="4596752" y="2323744"/>
              <a:ext cx="2762100" cy="642300"/>
            </a:xfrm>
            <a:prstGeom prst="rect">
              <a:avLst/>
            </a:prstGeom>
            <a:solidFill>
              <a:srgbClr val="FAE2D5"/>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lang="en-GB" sz="1100">
                  <a:solidFill>
                    <a:srgbClr val="0C57D3"/>
                  </a:solidFill>
                  <a:latin typeface="Roboto"/>
                  <a:ea typeface="Roboto"/>
                  <a:cs typeface="Roboto"/>
                  <a:sym typeface="Roboto"/>
                </a:rPr>
                <a:t>Advice and information gathered during the EHCNA must be attached and a list of this advice and information.</a:t>
              </a:r>
              <a:endParaRPr sz="1100">
                <a:solidFill>
                  <a:srgbClr val="0C57D3"/>
                </a:solidFill>
                <a:latin typeface="Roboto"/>
                <a:ea typeface="Roboto"/>
                <a:cs typeface="Roboto"/>
                <a:sym typeface="Roboto"/>
              </a:endParaRPr>
            </a:p>
          </p:txBody>
        </p:sp>
      </p:grpSp>
      <p:grpSp>
        <p:nvGrpSpPr>
          <p:cNvPr id="506" name="Google Shape;506;g34e74833aa5_0_1505"/>
          <p:cNvGrpSpPr/>
          <p:nvPr/>
        </p:nvGrpSpPr>
        <p:grpSpPr>
          <a:xfrm>
            <a:off x="6305067" y="4561355"/>
            <a:ext cx="5601688" cy="958043"/>
            <a:chOff x="1593000" y="2322568"/>
            <a:chExt cx="5957975" cy="643500"/>
          </a:xfrm>
        </p:grpSpPr>
        <p:sp>
          <p:nvSpPr>
            <p:cNvPr id="507" name="Google Shape;507;g34e74833aa5_0_1505"/>
            <p:cNvSpPr/>
            <p:nvPr/>
          </p:nvSpPr>
          <p:spPr>
            <a:xfrm>
              <a:off x="3728375" y="2322568"/>
              <a:ext cx="3822600" cy="643500"/>
            </a:xfrm>
            <a:prstGeom prst="rect">
              <a:avLst/>
            </a:prstGeom>
            <a:solidFill>
              <a:srgbClr val="EEEEEE"/>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08" name="Google Shape;508;g34e74833aa5_0_1505"/>
            <p:cNvSpPr/>
            <p:nvPr/>
          </p:nvSpPr>
          <p:spPr>
            <a:xfrm flipH="1">
              <a:off x="2283025" y="2322575"/>
              <a:ext cx="1844400" cy="642600"/>
            </a:xfrm>
            <a:prstGeom prst="rect">
              <a:avLst/>
            </a:prstGeom>
            <a:solidFill>
              <a:srgbClr val="47A9DE"/>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09" name="Google Shape;509;g34e74833aa5_0_1505"/>
            <p:cNvSpPr/>
            <p:nvPr/>
          </p:nvSpPr>
          <p:spPr>
            <a:xfrm rot="-5400000">
              <a:off x="3501574" y="1934671"/>
              <a:ext cx="643356" cy="1419149"/>
            </a:xfrm>
            <a:prstGeom prst="flowChartOffpageConnector">
              <a:avLst/>
            </a:prstGeom>
            <a:solidFill>
              <a:srgbClr val="47A9DE"/>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10" name="Google Shape;510;g34e74833aa5_0_1505"/>
            <p:cNvSpPr/>
            <p:nvPr/>
          </p:nvSpPr>
          <p:spPr>
            <a:xfrm>
              <a:off x="2342625" y="2399951"/>
              <a:ext cx="1940700" cy="495900"/>
            </a:xfrm>
            <a:prstGeom prst="rect">
              <a:avLst/>
            </a:prstGeom>
            <a:solidFill>
              <a:srgbClr val="47A9DE"/>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lang="en-GB" sz="1300">
                  <a:solidFill>
                    <a:srgbClr val="FFFFFF"/>
                  </a:solidFill>
                  <a:latin typeface="Roboto Medium"/>
                  <a:ea typeface="Roboto Medium"/>
                  <a:cs typeface="Roboto Medium"/>
                  <a:sym typeface="Roboto Medium"/>
                </a:rPr>
                <a:t>Personal Budget</a:t>
              </a:r>
              <a:endParaRPr sz="1300">
                <a:solidFill>
                  <a:srgbClr val="FFFFFF"/>
                </a:solidFill>
                <a:latin typeface="Roboto"/>
                <a:ea typeface="Roboto"/>
                <a:cs typeface="Roboto"/>
                <a:sym typeface="Roboto"/>
              </a:endParaRPr>
            </a:p>
          </p:txBody>
        </p:sp>
        <p:sp>
          <p:nvSpPr>
            <p:cNvPr id="511" name="Google Shape;511;g34e74833aa5_0_1505"/>
            <p:cNvSpPr/>
            <p:nvPr/>
          </p:nvSpPr>
          <p:spPr>
            <a:xfrm>
              <a:off x="1593000" y="2322568"/>
              <a:ext cx="690000" cy="642300"/>
            </a:xfrm>
            <a:prstGeom prst="rect">
              <a:avLst/>
            </a:prstGeom>
            <a:solidFill>
              <a:srgbClr val="0D5CD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12" name="Google Shape;512;g34e74833aa5_0_1505"/>
            <p:cNvSpPr/>
            <p:nvPr/>
          </p:nvSpPr>
          <p:spPr>
            <a:xfrm>
              <a:off x="1593000" y="2322575"/>
              <a:ext cx="690000" cy="642600"/>
            </a:xfrm>
            <a:prstGeom prst="rect">
              <a:avLst/>
            </a:prstGeom>
            <a:solidFill>
              <a:srgbClr val="47A9DE"/>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b="1" lang="en-GB" sz="3500">
                  <a:solidFill>
                    <a:srgbClr val="FFFFFF"/>
                  </a:solidFill>
                  <a:latin typeface="Roboto"/>
                  <a:ea typeface="Roboto"/>
                  <a:cs typeface="Roboto"/>
                  <a:sym typeface="Roboto"/>
                </a:rPr>
                <a:t>J</a:t>
              </a:r>
              <a:endParaRPr b="1" sz="3500">
                <a:solidFill>
                  <a:srgbClr val="FFFFFF"/>
                </a:solidFill>
                <a:latin typeface="Roboto"/>
                <a:ea typeface="Roboto"/>
                <a:cs typeface="Roboto"/>
                <a:sym typeface="Roboto"/>
              </a:endParaRPr>
            </a:p>
          </p:txBody>
        </p:sp>
        <p:sp>
          <p:nvSpPr>
            <p:cNvPr id="513" name="Google Shape;513;g34e74833aa5_0_1505"/>
            <p:cNvSpPr/>
            <p:nvPr/>
          </p:nvSpPr>
          <p:spPr>
            <a:xfrm>
              <a:off x="4581977" y="2323757"/>
              <a:ext cx="2777100" cy="642300"/>
            </a:xfrm>
            <a:prstGeom prst="rect">
              <a:avLst/>
            </a:prstGeom>
            <a:no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lang="en-GB" sz="1100">
                  <a:solidFill>
                    <a:srgbClr val="0C57D3"/>
                  </a:solidFill>
                  <a:latin typeface="Roboto"/>
                  <a:ea typeface="Roboto"/>
                  <a:cs typeface="Roboto"/>
                  <a:sym typeface="Roboto"/>
                </a:rPr>
                <a:t>details of how the Personal Budget will support particular outcomes, the provision it will be used for including any flexibility in its usage</a:t>
              </a:r>
              <a:endParaRPr sz="1100">
                <a:solidFill>
                  <a:srgbClr val="0C57D3"/>
                </a:solidFill>
                <a:latin typeface="Roboto"/>
                <a:ea typeface="Roboto"/>
                <a:cs typeface="Roboto"/>
                <a:sym typeface="Roboto"/>
              </a:endParaRPr>
            </a:p>
          </p:txBody>
        </p:sp>
      </p:grpSp>
      <p:grpSp>
        <p:nvGrpSpPr>
          <p:cNvPr id="514" name="Google Shape;514;g34e74833aa5_0_1505"/>
          <p:cNvGrpSpPr/>
          <p:nvPr/>
        </p:nvGrpSpPr>
        <p:grpSpPr>
          <a:xfrm>
            <a:off x="281297" y="1736579"/>
            <a:ext cx="5601688" cy="958043"/>
            <a:chOff x="1593000" y="2322568"/>
            <a:chExt cx="5957975" cy="643500"/>
          </a:xfrm>
        </p:grpSpPr>
        <p:sp>
          <p:nvSpPr>
            <p:cNvPr id="515" name="Google Shape;515;g34e74833aa5_0_1505"/>
            <p:cNvSpPr/>
            <p:nvPr/>
          </p:nvSpPr>
          <p:spPr>
            <a:xfrm>
              <a:off x="3728375" y="2322568"/>
              <a:ext cx="3822600" cy="643500"/>
            </a:xfrm>
            <a:prstGeom prst="rect">
              <a:avLst/>
            </a:prstGeom>
            <a:solidFill>
              <a:srgbClr val="FAE2D5"/>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16" name="Google Shape;516;g34e74833aa5_0_1505"/>
            <p:cNvSpPr/>
            <p:nvPr/>
          </p:nvSpPr>
          <p:spPr>
            <a:xfrm flipH="1">
              <a:off x="2283025" y="2322575"/>
              <a:ext cx="1844400" cy="642600"/>
            </a:xfrm>
            <a:prstGeom prst="rect">
              <a:avLst/>
            </a:prstGeom>
            <a:solidFill>
              <a:srgbClr val="F2A98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17" name="Google Shape;517;g34e74833aa5_0_1505"/>
            <p:cNvSpPr/>
            <p:nvPr/>
          </p:nvSpPr>
          <p:spPr>
            <a:xfrm rot="-5400000">
              <a:off x="3501574" y="1934671"/>
              <a:ext cx="643356" cy="1419149"/>
            </a:xfrm>
            <a:prstGeom prst="flowChartOffpageConnector">
              <a:avLst/>
            </a:prstGeom>
            <a:solidFill>
              <a:srgbClr val="F2A98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18" name="Google Shape;518;g34e74833aa5_0_1505"/>
            <p:cNvSpPr/>
            <p:nvPr/>
          </p:nvSpPr>
          <p:spPr>
            <a:xfrm>
              <a:off x="2342625" y="2399951"/>
              <a:ext cx="1940700" cy="495900"/>
            </a:xfrm>
            <a:prstGeom prst="rect">
              <a:avLst/>
            </a:prstGeom>
            <a:solidFill>
              <a:srgbClr val="F2A982"/>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lang="en-GB" sz="1300">
                  <a:solidFill>
                    <a:srgbClr val="FFFFFF"/>
                  </a:solidFill>
                  <a:latin typeface="Roboto Medium"/>
                  <a:ea typeface="Roboto Medium"/>
                  <a:cs typeface="Roboto Medium"/>
                  <a:sym typeface="Roboto Medium"/>
                </a:rPr>
                <a:t>Special educational needs</a:t>
              </a:r>
              <a:endParaRPr sz="1300">
                <a:solidFill>
                  <a:srgbClr val="FFFFFF"/>
                </a:solidFill>
                <a:latin typeface="Roboto"/>
                <a:ea typeface="Roboto"/>
                <a:cs typeface="Roboto"/>
                <a:sym typeface="Roboto"/>
              </a:endParaRPr>
            </a:p>
          </p:txBody>
        </p:sp>
        <p:sp>
          <p:nvSpPr>
            <p:cNvPr id="519" name="Google Shape;519;g34e74833aa5_0_1505"/>
            <p:cNvSpPr/>
            <p:nvPr/>
          </p:nvSpPr>
          <p:spPr>
            <a:xfrm>
              <a:off x="1593000" y="2322568"/>
              <a:ext cx="690000" cy="642300"/>
            </a:xfrm>
            <a:prstGeom prst="rect">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20" name="Google Shape;520;g34e74833aa5_0_1505"/>
            <p:cNvSpPr/>
            <p:nvPr/>
          </p:nvSpPr>
          <p:spPr>
            <a:xfrm>
              <a:off x="1593000" y="2322575"/>
              <a:ext cx="690000" cy="642600"/>
            </a:xfrm>
            <a:prstGeom prst="rect">
              <a:avLst/>
            </a:prstGeom>
            <a:solidFill>
              <a:srgbClr val="F2A982"/>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b="1" lang="en-GB" sz="3500">
                  <a:solidFill>
                    <a:srgbClr val="FFFFFF"/>
                  </a:solidFill>
                  <a:latin typeface="Roboto"/>
                  <a:ea typeface="Roboto"/>
                  <a:cs typeface="Roboto"/>
                  <a:sym typeface="Roboto"/>
                </a:rPr>
                <a:t>B</a:t>
              </a:r>
              <a:endParaRPr b="1" sz="3500">
                <a:solidFill>
                  <a:srgbClr val="FFFFFF"/>
                </a:solidFill>
                <a:latin typeface="Roboto"/>
                <a:ea typeface="Roboto"/>
                <a:cs typeface="Roboto"/>
                <a:sym typeface="Roboto"/>
              </a:endParaRPr>
            </a:p>
          </p:txBody>
        </p:sp>
        <p:sp>
          <p:nvSpPr>
            <p:cNvPr id="521" name="Google Shape;521;g34e74833aa5_0_1505"/>
            <p:cNvSpPr/>
            <p:nvPr/>
          </p:nvSpPr>
          <p:spPr>
            <a:xfrm>
              <a:off x="4596752" y="2323744"/>
              <a:ext cx="2762100" cy="642300"/>
            </a:xfrm>
            <a:prstGeom prst="rect">
              <a:avLst/>
            </a:prstGeom>
            <a:solidFill>
              <a:srgbClr val="FAE2D5"/>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lang="en-GB" sz="1100">
                  <a:solidFill>
                    <a:srgbClr val="0C57D3"/>
                  </a:solidFill>
                  <a:latin typeface="Roboto"/>
                  <a:ea typeface="Roboto"/>
                  <a:cs typeface="Roboto"/>
                  <a:sym typeface="Roboto"/>
                </a:rPr>
                <a:t>The child or young person’s special educational needs.</a:t>
              </a:r>
              <a:endParaRPr sz="1100">
                <a:solidFill>
                  <a:srgbClr val="0C57D3"/>
                </a:solidFill>
                <a:latin typeface="Roboto"/>
                <a:ea typeface="Roboto"/>
                <a:cs typeface="Roboto"/>
                <a:sym typeface="Roboto"/>
              </a:endParaRPr>
            </a:p>
          </p:txBody>
        </p:sp>
      </p:grpSp>
      <p:grpSp>
        <p:nvGrpSpPr>
          <p:cNvPr id="522" name="Google Shape;522;g34e74833aa5_0_1505"/>
          <p:cNvGrpSpPr/>
          <p:nvPr/>
        </p:nvGrpSpPr>
        <p:grpSpPr>
          <a:xfrm>
            <a:off x="281297" y="2694570"/>
            <a:ext cx="5601688" cy="958043"/>
            <a:chOff x="1593000" y="2322568"/>
            <a:chExt cx="5957975" cy="643500"/>
          </a:xfrm>
        </p:grpSpPr>
        <p:sp>
          <p:nvSpPr>
            <p:cNvPr id="523" name="Google Shape;523;g34e74833aa5_0_1505"/>
            <p:cNvSpPr/>
            <p:nvPr/>
          </p:nvSpPr>
          <p:spPr>
            <a:xfrm>
              <a:off x="3728375" y="2322568"/>
              <a:ext cx="3822600" cy="643500"/>
            </a:xfrm>
            <a:prstGeom prst="rect">
              <a:avLst/>
            </a:prstGeom>
            <a:solidFill>
              <a:srgbClr val="EEEEEE"/>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24" name="Google Shape;524;g34e74833aa5_0_1505"/>
            <p:cNvSpPr/>
            <p:nvPr/>
          </p:nvSpPr>
          <p:spPr>
            <a:xfrm flipH="1">
              <a:off x="2283025" y="2322575"/>
              <a:ext cx="1844400" cy="642600"/>
            </a:xfrm>
            <a:prstGeom prst="rect">
              <a:avLst/>
            </a:prstGeom>
            <a:solidFill>
              <a:srgbClr val="47A9DE"/>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25" name="Google Shape;525;g34e74833aa5_0_1505"/>
            <p:cNvSpPr/>
            <p:nvPr/>
          </p:nvSpPr>
          <p:spPr>
            <a:xfrm rot="-5400000">
              <a:off x="3501574" y="1934671"/>
              <a:ext cx="643356" cy="1419149"/>
            </a:xfrm>
            <a:prstGeom prst="flowChartOffpageConnector">
              <a:avLst/>
            </a:prstGeom>
            <a:solidFill>
              <a:srgbClr val="47A9DE"/>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26" name="Google Shape;526;g34e74833aa5_0_1505"/>
            <p:cNvSpPr/>
            <p:nvPr/>
          </p:nvSpPr>
          <p:spPr>
            <a:xfrm>
              <a:off x="2342625" y="2399951"/>
              <a:ext cx="1940700" cy="495900"/>
            </a:xfrm>
            <a:prstGeom prst="rect">
              <a:avLst/>
            </a:prstGeom>
            <a:solidFill>
              <a:srgbClr val="47A9DE"/>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lang="en-GB" sz="1300">
                  <a:solidFill>
                    <a:srgbClr val="FFFFFF"/>
                  </a:solidFill>
                  <a:latin typeface="Roboto Medium"/>
                  <a:ea typeface="Roboto Medium"/>
                  <a:cs typeface="Roboto Medium"/>
                  <a:sym typeface="Roboto Medium"/>
                </a:rPr>
                <a:t>Health needs</a:t>
              </a:r>
              <a:endParaRPr sz="1300">
                <a:solidFill>
                  <a:srgbClr val="FFFFFF"/>
                </a:solidFill>
                <a:latin typeface="Roboto"/>
                <a:ea typeface="Roboto"/>
                <a:cs typeface="Roboto"/>
                <a:sym typeface="Roboto"/>
              </a:endParaRPr>
            </a:p>
          </p:txBody>
        </p:sp>
        <p:sp>
          <p:nvSpPr>
            <p:cNvPr id="527" name="Google Shape;527;g34e74833aa5_0_1505"/>
            <p:cNvSpPr/>
            <p:nvPr/>
          </p:nvSpPr>
          <p:spPr>
            <a:xfrm>
              <a:off x="1593000" y="2322568"/>
              <a:ext cx="690000" cy="642300"/>
            </a:xfrm>
            <a:prstGeom prst="rect">
              <a:avLst/>
            </a:prstGeom>
            <a:solidFill>
              <a:srgbClr val="0D5CD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28" name="Google Shape;528;g34e74833aa5_0_1505"/>
            <p:cNvSpPr/>
            <p:nvPr/>
          </p:nvSpPr>
          <p:spPr>
            <a:xfrm>
              <a:off x="1593000" y="2322575"/>
              <a:ext cx="690000" cy="642600"/>
            </a:xfrm>
            <a:prstGeom prst="rect">
              <a:avLst/>
            </a:prstGeom>
            <a:solidFill>
              <a:srgbClr val="47A9DE"/>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b="1" lang="en-GB" sz="3500">
                  <a:solidFill>
                    <a:srgbClr val="FFFFFF"/>
                  </a:solidFill>
                  <a:latin typeface="Roboto"/>
                  <a:ea typeface="Roboto"/>
                  <a:cs typeface="Roboto"/>
                  <a:sym typeface="Roboto"/>
                </a:rPr>
                <a:t>C</a:t>
              </a:r>
              <a:endParaRPr b="1" sz="3500">
                <a:solidFill>
                  <a:srgbClr val="FFFFFF"/>
                </a:solidFill>
                <a:latin typeface="Roboto"/>
                <a:ea typeface="Roboto"/>
                <a:cs typeface="Roboto"/>
                <a:sym typeface="Roboto"/>
              </a:endParaRPr>
            </a:p>
          </p:txBody>
        </p:sp>
        <p:sp>
          <p:nvSpPr>
            <p:cNvPr id="529" name="Google Shape;529;g34e74833aa5_0_1505"/>
            <p:cNvSpPr/>
            <p:nvPr/>
          </p:nvSpPr>
          <p:spPr>
            <a:xfrm>
              <a:off x="4581977" y="2323757"/>
              <a:ext cx="2777100" cy="642300"/>
            </a:xfrm>
            <a:prstGeom prst="rect">
              <a:avLst/>
            </a:prstGeom>
            <a:no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lang="en-GB" sz="1100">
                  <a:solidFill>
                    <a:srgbClr val="0C57D3"/>
                  </a:solidFill>
                  <a:latin typeface="Roboto"/>
                  <a:ea typeface="Roboto"/>
                  <a:cs typeface="Roboto"/>
                  <a:sym typeface="Roboto"/>
                </a:rPr>
                <a:t>The child or young person’s health needs which are related to their SEN.</a:t>
              </a:r>
              <a:endParaRPr sz="1100">
                <a:solidFill>
                  <a:srgbClr val="0C57D3"/>
                </a:solidFill>
                <a:latin typeface="Roboto"/>
                <a:ea typeface="Roboto"/>
                <a:cs typeface="Roboto"/>
                <a:sym typeface="Roboto"/>
              </a:endParaRPr>
            </a:p>
          </p:txBody>
        </p:sp>
      </p:grpSp>
      <p:grpSp>
        <p:nvGrpSpPr>
          <p:cNvPr id="530" name="Google Shape;530;g34e74833aa5_0_1505"/>
          <p:cNvGrpSpPr/>
          <p:nvPr/>
        </p:nvGrpSpPr>
        <p:grpSpPr>
          <a:xfrm>
            <a:off x="6301117" y="1736579"/>
            <a:ext cx="5601688" cy="958043"/>
            <a:chOff x="1593000" y="2322568"/>
            <a:chExt cx="5957975" cy="643500"/>
          </a:xfrm>
        </p:grpSpPr>
        <p:sp>
          <p:nvSpPr>
            <p:cNvPr id="531" name="Google Shape;531;g34e74833aa5_0_1505"/>
            <p:cNvSpPr/>
            <p:nvPr/>
          </p:nvSpPr>
          <p:spPr>
            <a:xfrm>
              <a:off x="3728375" y="2322568"/>
              <a:ext cx="3822600" cy="643500"/>
            </a:xfrm>
            <a:prstGeom prst="rect">
              <a:avLst/>
            </a:prstGeom>
            <a:solidFill>
              <a:srgbClr val="FAE2D5"/>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32" name="Google Shape;532;g34e74833aa5_0_1505"/>
            <p:cNvSpPr/>
            <p:nvPr/>
          </p:nvSpPr>
          <p:spPr>
            <a:xfrm flipH="1">
              <a:off x="2283025" y="2322575"/>
              <a:ext cx="1844400" cy="642600"/>
            </a:xfrm>
            <a:prstGeom prst="rect">
              <a:avLst/>
            </a:prstGeom>
            <a:solidFill>
              <a:srgbClr val="F2A98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33" name="Google Shape;533;g34e74833aa5_0_1505"/>
            <p:cNvSpPr/>
            <p:nvPr/>
          </p:nvSpPr>
          <p:spPr>
            <a:xfrm rot="-5400000">
              <a:off x="3501574" y="1934671"/>
              <a:ext cx="643356" cy="1419149"/>
            </a:xfrm>
            <a:prstGeom prst="flowChartOffpageConnector">
              <a:avLst/>
            </a:prstGeom>
            <a:solidFill>
              <a:srgbClr val="F2A98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34" name="Google Shape;534;g34e74833aa5_0_1505"/>
            <p:cNvSpPr/>
            <p:nvPr/>
          </p:nvSpPr>
          <p:spPr>
            <a:xfrm>
              <a:off x="2342625" y="2399951"/>
              <a:ext cx="1940700" cy="495900"/>
            </a:xfrm>
            <a:prstGeom prst="rect">
              <a:avLst/>
            </a:prstGeom>
            <a:solidFill>
              <a:srgbClr val="F2A982"/>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lang="en-GB" sz="1300">
                  <a:solidFill>
                    <a:srgbClr val="FFFFFF"/>
                  </a:solidFill>
                  <a:latin typeface="Roboto Medium"/>
                  <a:ea typeface="Roboto Medium"/>
                  <a:cs typeface="Roboto Medium"/>
                  <a:sym typeface="Roboto Medium"/>
                </a:rPr>
                <a:t>Social care (must)</a:t>
              </a:r>
              <a:endParaRPr sz="1300">
                <a:solidFill>
                  <a:srgbClr val="FFFFFF"/>
                </a:solidFill>
                <a:latin typeface="Roboto"/>
                <a:ea typeface="Roboto"/>
                <a:cs typeface="Roboto"/>
                <a:sym typeface="Roboto"/>
              </a:endParaRPr>
            </a:p>
          </p:txBody>
        </p:sp>
        <p:sp>
          <p:nvSpPr>
            <p:cNvPr id="535" name="Google Shape;535;g34e74833aa5_0_1505"/>
            <p:cNvSpPr/>
            <p:nvPr/>
          </p:nvSpPr>
          <p:spPr>
            <a:xfrm>
              <a:off x="1593000" y="2322568"/>
              <a:ext cx="690000" cy="642300"/>
            </a:xfrm>
            <a:prstGeom prst="rect">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36" name="Google Shape;536;g34e74833aa5_0_1505"/>
            <p:cNvSpPr/>
            <p:nvPr/>
          </p:nvSpPr>
          <p:spPr>
            <a:xfrm>
              <a:off x="1593000" y="2322575"/>
              <a:ext cx="690000" cy="642600"/>
            </a:xfrm>
            <a:prstGeom prst="rect">
              <a:avLst/>
            </a:prstGeom>
            <a:solidFill>
              <a:srgbClr val="F2A982"/>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b="1" lang="en-GB" sz="3200">
                  <a:solidFill>
                    <a:srgbClr val="FFFFFF"/>
                  </a:solidFill>
                  <a:latin typeface="Roboto"/>
                  <a:ea typeface="Roboto"/>
                  <a:cs typeface="Roboto"/>
                  <a:sym typeface="Roboto"/>
                </a:rPr>
                <a:t>H</a:t>
              </a:r>
              <a:r>
                <a:rPr b="1" lang="en-GB" sz="1500">
                  <a:solidFill>
                    <a:srgbClr val="FFFFFF"/>
                  </a:solidFill>
                  <a:latin typeface="Roboto"/>
                  <a:ea typeface="Roboto"/>
                  <a:cs typeface="Roboto"/>
                  <a:sym typeface="Roboto"/>
                </a:rPr>
                <a:t>1</a:t>
              </a:r>
              <a:endParaRPr b="1" sz="1500">
                <a:solidFill>
                  <a:srgbClr val="FFFFFF"/>
                </a:solidFill>
                <a:latin typeface="Roboto"/>
                <a:ea typeface="Roboto"/>
                <a:cs typeface="Roboto"/>
                <a:sym typeface="Roboto"/>
              </a:endParaRPr>
            </a:p>
          </p:txBody>
        </p:sp>
        <p:sp>
          <p:nvSpPr>
            <p:cNvPr id="537" name="Google Shape;537;g34e74833aa5_0_1505"/>
            <p:cNvSpPr/>
            <p:nvPr/>
          </p:nvSpPr>
          <p:spPr>
            <a:xfrm>
              <a:off x="4596752" y="2323744"/>
              <a:ext cx="2762100" cy="642300"/>
            </a:xfrm>
            <a:prstGeom prst="rect">
              <a:avLst/>
            </a:prstGeom>
            <a:solidFill>
              <a:srgbClr val="FAE2D5"/>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lang="en-GB" sz="1100">
                  <a:solidFill>
                    <a:srgbClr val="0C57D3"/>
                  </a:solidFill>
                  <a:latin typeface="Roboto"/>
                  <a:ea typeface="Roboto"/>
                  <a:cs typeface="Roboto"/>
                  <a:sym typeface="Roboto"/>
                </a:rPr>
                <a:t>social care provision which must be made for a CYP under 18 resulting from section 2 of the Chronically Sick and Disabled Persons Act 1970.</a:t>
              </a:r>
              <a:endParaRPr sz="1100">
                <a:solidFill>
                  <a:srgbClr val="0C57D3"/>
                </a:solidFill>
                <a:latin typeface="Roboto"/>
                <a:ea typeface="Roboto"/>
                <a:cs typeface="Roboto"/>
                <a:sym typeface="Roboto"/>
              </a:endParaRPr>
            </a:p>
          </p:txBody>
        </p:sp>
      </p:grpSp>
      <p:grpSp>
        <p:nvGrpSpPr>
          <p:cNvPr id="538" name="Google Shape;538;g34e74833aa5_0_1505"/>
          <p:cNvGrpSpPr/>
          <p:nvPr/>
        </p:nvGrpSpPr>
        <p:grpSpPr>
          <a:xfrm>
            <a:off x="6301117" y="2694570"/>
            <a:ext cx="5601688" cy="958043"/>
            <a:chOff x="1593000" y="2322568"/>
            <a:chExt cx="5957975" cy="643500"/>
          </a:xfrm>
        </p:grpSpPr>
        <p:sp>
          <p:nvSpPr>
            <p:cNvPr id="539" name="Google Shape;539;g34e74833aa5_0_1505"/>
            <p:cNvSpPr/>
            <p:nvPr/>
          </p:nvSpPr>
          <p:spPr>
            <a:xfrm>
              <a:off x="3728375" y="2322568"/>
              <a:ext cx="3822600" cy="643500"/>
            </a:xfrm>
            <a:prstGeom prst="rect">
              <a:avLst/>
            </a:prstGeom>
            <a:solidFill>
              <a:srgbClr val="EEEEEE"/>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40" name="Google Shape;540;g34e74833aa5_0_1505"/>
            <p:cNvSpPr/>
            <p:nvPr/>
          </p:nvSpPr>
          <p:spPr>
            <a:xfrm flipH="1">
              <a:off x="2283025" y="2322575"/>
              <a:ext cx="1844400" cy="642600"/>
            </a:xfrm>
            <a:prstGeom prst="rect">
              <a:avLst/>
            </a:prstGeom>
            <a:solidFill>
              <a:srgbClr val="47A9DE"/>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41" name="Google Shape;541;g34e74833aa5_0_1505"/>
            <p:cNvSpPr/>
            <p:nvPr/>
          </p:nvSpPr>
          <p:spPr>
            <a:xfrm rot="-5400000">
              <a:off x="3501574" y="1934671"/>
              <a:ext cx="643356" cy="1419149"/>
            </a:xfrm>
            <a:prstGeom prst="flowChartOffpageConnector">
              <a:avLst/>
            </a:prstGeom>
            <a:solidFill>
              <a:srgbClr val="47A9DE"/>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42" name="Google Shape;542;g34e74833aa5_0_1505"/>
            <p:cNvSpPr/>
            <p:nvPr/>
          </p:nvSpPr>
          <p:spPr>
            <a:xfrm>
              <a:off x="2342625" y="2399951"/>
              <a:ext cx="1940700" cy="495900"/>
            </a:xfrm>
            <a:prstGeom prst="rect">
              <a:avLst/>
            </a:prstGeom>
            <a:solidFill>
              <a:srgbClr val="47A9DE"/>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lang="en-GB" sz="1300">
                  <a:solidFill>
                    <a:schemeClr val="lt1"/>
                  </a:solidFill>
                  <a:latin typeface="Roboto Medium"/>
                  <a:ea typeface="Roboto Medium"/>
                  <a:cs typeface="Roboto Medium"/>
                  <a:sym typeface="Roboto Medium"/>
                </a:rPr>
                <a:t>Social care (reasonably required)</a:t>
              </a:r>
              <a:endParaRPr sz="1300">
                <a:solidFill>
                  <a:srgbClr val="FFFFFF"/>
                </a:solidFill>
                <a:latin typeface="Roboto"/>
                <a:ea typeface="Roboto"/>
                <a:cs typeface="Roboto"/>
                <a:sym typeface="Roboto"/>
              </a:endParaRPr>
            </a:p>
          </p:txBody>
        </p:sp>
        <p:sp>
          <p:nvSpPr>
            <p:cNvPr id="543" name="Google Shape;543;g34e74833aa5_0_1505"/>
            <p:cNvSpPr/>
            <p:nvPr/>
          </p:nvSpPr>
          <p:spPr>
            <a:xfrm>
              <a:off x="1593000" y="2322568"/>
              <a:ext cx="690000" cy="642300"/>
            </a:xfrm>
            <a:prstGeom prst="rect">
              <a:avLst/>
            </a:prstGeom>
            <a:solidFill>
              <a:srgbClr val="0D5CD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44" name="Google Shape;544;g34e74833aa5_0_1505"/>
            <p:cNvSpPr/>
            <p:nvPr/>
          </p:nvSpPr>
          <p:spPr>
            <a:xfrm>
              <a:off x="1593000" y="2322575"/>
              <a:ext cx="690000" cy="642600"/>
            </a:xfrm>
            <a:prstGeom prst="rect">
              <a:avLst/>
            </a:prstGeom>
            <a:solidFill>
              <a:srgbClr val="47A9DE"/>
            </a:solidFill>
            <a:ln>
              <a:noFill/>
            </a:ln>
          </p:spPr>
          <p:txBody>
            <a:bodyPr anchorCtr="0" anchor="ctr" bIns="121900" lIns="121900" spcFirstLastPara="1" rIns="121900" wrap="square" tIns="121900">
              <a:noAutofit/>
            </a:bodyPr>
            <a:lstStyle/>
            <a:p>
              <a:pPr indent="0" lvl="0" marL="0" rtl="0" algn="ctr">
                <a:spcBef>
                  <a:spcPts val="0"/>
                </a:spcBef>
                <a:spcAft>
                  <a:spcPts val="0"/>
                </a:spcAft>
                <a:buClr>
                  <a:schemeClr val="dk1"/>
                </a:buClr>
                <a:buSzPts val="1100"/>
                <a:buFont typeface="Arial"/>
                <a:buNone/>
              </a:pPr>
              <a:r>
                <a:rPr b="1" lang="en-GB" sz="3200">
                  <a:solidFill>
                    <a:schemeClr val="lt1"/>
                  </a:solidFill>
                  <a:latin typeface="Roboto"/>
                  <a:ea typeface="Roboto"/>
                  <a:cs typeface="Roboto"/>
                  <a:sym typeface="Roboto"/>
                </a:rPr>
                <a:t>H</a:t>
              </a:r>
              <a:r>
                <a:rPr b="1" lang="en-GB" sz="1500">
                  <a:solidFill>
                    <a:schemeClr val="lt1"/>
                  </a:solidFill>
                  <a:latin typeface="Roboto"/>
                  <a:ea typeface="Roboto"/>
                  <a:cs typeface="Roboto"/>
                  <a:sym typeface="Roboto"/>
                </a:rPr>
                <a:t>2</a:t>
              </a:r>
              <a:endParaRPr/>
            </a:p>
          </p:txBody>
        </p:sp>
        <p:sp>
          <p:nvSpPr>
            <p:cNvPr id="545" name="Google Shape;545;g34e74833aa5_0_1505"/>
            <p:cNvSpPr/>
            <p:nvPr/>
          </p:nvSpPr>
          <p:spPr>
            <a:xfrm>
              <a:off x="4581977" y="2323757"/>
              <a:ext cx="2777100" cy="642300"/>
            </a:xfrm>
            <a:prstGeom prst="rect">
              <a:avLst/>
            </a:prstGeom>
            <a:no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lang="en-GB" sz="1100">
                  <a:solidFill>
                    <a:srgbClr val="0C57D3"/>
                  </a:solidFill>
                  <a:latin typeface="Roboto"/>
                  <a:ea typeface="Roboto"/>
                  <a:cs typeface="Roboto"/>
                  <a:sym typeface="Roboto"/>
                </a:rPr>
                <a:t>Any other social care provision reasonably required by the learning difficulties or disabilities </a:t>
              </a:r>
              <a:endParaRPr sz="1100">
                <a:solidFill>
                  <a:srgbClr val="0C57D3"/>
                </a:solidFill>
                <a:latin typeface="Roboto"/>
                <a:ea typeface="Roboto"/>
                <a:cs typeface="Roboto"/>
                <a:sym typeface="Roboto"/>
              </a:endParaRPr>
            </a:p>
          </p:txBody>
        </p:sp>
      </p:grpSp>
      <p:pic>
        <p:nvPicPr>
          <p:cNvPr id="546" name="Google Shape;546;g34e74833aa5_0_1505"/>
          <p:cNvPicPr preferRelativeResize="0"/>
          <p:nvPr/>
        </p:nvPicPr>
        <p:blipFill rotWithShape="1">
          <a:blip r:embed="rId3">
            <a:alphaModFix/>
          </a:blip>
          <a:srcRect b="0" l="0" r="0" t="0"/>
          <a:stretch/>
        </p:blipFill>
        <p:spPr>
          <a:xfrm>
            <a:off x="143950" y="0"/>
            <a:ext cx="1549739" cy="7785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g34e74833aa5_0_1864"/>
          <p:cNvSpPr/>
          <p:nvPr/>
        </p:nvSpPr>
        <p:spPr>
          <a:xfrm>
            <a:off x="4950900" y="2258350"/>
            <a:ext cx="2235600" cy="2601300"/>
          </a:xfrm>
          <a:prstGeom prst="roundRect">
            <a:avLst>
              <a:gd fmla="val 16667" name="adj"/>
            </a:avLst>
          </a:prstGeom>
          <a:solidFill>
            <a:srgbClr val="F2A98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2" name="Google Shape;552;g34e74833aa5_0_1864"/>
          <p:cNvSpPr/>
          <p:nvPr/>
        </p:nvSpPr>
        <p:spPr>
          <a:xfrm>
            <a:off x="7470325" y="783963"/>
            <a:ext cx="4525800" cy="5550000"/>
          </a:xfrm>
          <a:prstGeom prst="roundRect">
            <a:avLst>
              <a:gd fmla="val 16667" name="adj"/>
            </a:avLst>
          </a:prstGeom>
          <a:solidFill>
            <a:schemeClr val="lt1"/>
          </a:solidFill>
          <a:ln cap="flat" cmpd="sng" w="19050">
            <a:solidFill>
              <a:schemeClr val="accent4"/>
            </a:solidFill>
            <a:prstDash val="solid"/>
            <a:miter lim="800000"/>
            <a:headEnd len="sm" w="sm" type="none"/>
            <a:tailEnd len="sm" w="sm" type="none"/>
          </a:ln>
          <a:effectLst>
            <a:outerShdw blurRad="1071563" rotWithShape="0" algn="bl" dir="5400000" dist="19050">
              <a:schemeClr val="accent2">
                <a:alpha val="50000"/>
              </a:schemeClr>
            </a:outerShdw>
          </a:effectLst>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lang="en-GB" sz="1600">
                <a:solidFill>
                  <a:schemeClr val="dk1"/>
                </a:solidFill>
                <a:latin typeface="Calibri"/>
                <a:ea typeface="Calibri"/>
                <a:cs typeface="Calibri"/>
                <a:sym typeface="Calibri"/>
              </a:rPr>
              <a:t>CHILDREN AND FAMILIES ACT 2014</a:t>
            </a:r>
            <a:endParaRPr b="1" i="0" sz="1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rPr b="1" lang="en-GB" sz="1200">
                <a:solidFill>
                  <a:schemeClr val="dk1"/>
                </a:solidFill>
                <a:latin typeface="Calibri"/>
                <a:ea typeface="Calibri"/>
                <a:cs typeface="Calibri"/>
                <a:sym typeface="Calibri"/>
              </a:rPr>
              <a:t>39 Finalising EHC plans: request for particular school or other institution</a:t>
            </a:r>
            <a:endParaRPr b="1"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b="0" i="0" sz="1100" u="none" cap="none" strike="noStrike">
              <a:solidFill>
                <a:srgbClr val="000000"/>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(2) The local authority must consult—</a:t>
            </a:r>
            <a:endParaRPr sz="11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  (a) the governing body, proprietor or principal of the school or other</a:t>
            </a:r>
            <a:endParaRPr sz="11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institution,</a:t>
            </a:r>
            <a:endParaRPr sz="11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 (b) the governing body, proprietor or principal of any other school or other institution the authority is considering having named in the plan, and</a:t>
            </a:r>
            <a:endParaRPr sz="11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  (c) if a school or other institution is within paragraph (a) or (b) and is</a:t>
            </a:r>
            <a:endParaRPr sz="11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maintained by another local authority, that authority.</a:t>
            </a:r>
            <a:endParaRPr sz="11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t/>
            </a:r>
            <a:endParaRPr sz="11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(3) The local authority must secure that the EHC plan names the school or other institution specified in the request, unless subsection (4) applies.</a:t>
            </a:r>
            <a:endParaRPr sz="11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sz="11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(4) This subsection applies where—</a:t>
            </a:r>
            <a:endParaRPr sz="11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  (a) the school or other institution requested is unsuitable for the age, ability, aptitude or special educational needs of the child or young person concerned, or</a:t>
            </a:r>
            <a:endParaRPr sz="11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  (b) the attendance of the child or young person at the requested school or other institution would be incompatible with—</a:t>
            </a:r>
            <a:endParaRPr sz="11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     (i) the provision of efficient education for others, or</a:t>
            </a:r>
            <a:endParaRPr sz="11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     (ii) the efficient use of resources.</a:t>
            </a:r>
            <a:endParaRPr sz="11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sz="11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sz="1100">
              <a:solidFill>
                <a:schemeClr val="dk1"/>
              </a:solidFill>
              <a:latin typeface="Calibri"/>
              <a:ea typeface="Calibri"/>
              <a:cs typeface="Calibri"/>
              <a:sym typeface="Calibri"/>
            </a:endParaRPr>
          </a:p>
        </p:txBody>
      </p:sp>
      <p:sp>
        <p:nvSpPr>
          <p:cNvPr id="553" name="Google Shape;553;g34e74833aa5_0_1864"/>
          <p:cNvSpPr txBox="1"/>
          <p:nvPr/>
        </p:nvSpPr>
        <p:spPr>
          <a:xfrm>
            <a:off x="9952849" y="6549950"/>
            <a:ext cx="2586900" cy="215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rPr>
              <a:t>© 2024-2026</a:t>
            </a:r>
            <a:r>
              <a:rPr b="0" i="0" lang="en-GB" sz="800" u="none" cap="none" strike="noStrike">
                <a:solidFill>
                  <a:schemeClr val="dk1"/>
                </a:solidFill>
                <a:latin typeface="Arial"/>
                <a:ea typeface="Arial"/>
                <a:cs typeface="Arial"/>
                <a:sym typeface="Arial"/>
              </a:rPr>
              <a:t> SEN Parent Support Group</a:t>
            </a:r>
            <a:endParaRPr b="0" i="0" sz="1400" u="none" cap="none" strike="noStrike">
              <a:solidFill>
                <a:srgbClr val="000000"/>
              </a:solidFill>
              <a:latin typeface="Arial"/>
              <a:ea typeface="Arial"/>
              <a:cs typeface="Arial"/>
              <a:sym typeface="Arial"/>
            </a:endParaRPr>
          </a:p>
        </p:txBody>
      </p:sp>
      <p:sp>
        <p:nvSpPr>
          <p:cNvPr id="554" name="Google Shape;554;g34e74833aa5_0_1864"/>
          <p:cNvSpPr/>
          <p:nvPr/>
        </p:nvSpPr>
        <p:spPr>
          <a:xfrm>
            <a:off x="2763747" y="90959"/>
            <a:ext cx="8626500" cy="492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600"/>
              <a:buFont typeface="Arial"/>
              <a:buNone/>
            </a:pPr>
            <a:r>
              <a:rPr lang="en-GB" sz="2600">
                <a:solidFill>
                  <a:srgbClr val="15C2FF"/>
                </a:solidFill>
                <a:latin typeface="Calibri"/>
                <a:ea typeface="Calibri"/>
                <a:cs typeface="Calibri"/>
                <a:sym typeface="Calibri"/>
              </a:rPr>
              <a:t>                </a:t>
            </a:r>
            <a:r>
              <a:rPr lang="en-GB" sz="2600">
                <a:solidFill>
                  <a:srgbClr val="15C2FF"/>
                </a:solidFill>
                <a:latin typeface="Calibri"/>
                <a:ea typeface="Calibri"/>
                <a:cs typeface="Calibri"/>
                <a:sym typeface="Calibri"/>
              </a:rPr>
              <a:t>SECTION I - PLACEMENT</a:t>
            </a:r>
            <a:endParaRPr b="1" i="0" sz="2600" u="none" cap="none" strike="noStrike">
              <a:solidFill>
                <a:srgbClr val="15C2FF"/>
              </a:solidFill>
              <a:latin typeface="Calibri"/>
              <a:ea typeface="Calibri"/>
              <a:cs typeface="Calibri"/>
              <a:sym typeface="Calibri"/>
            </a:endParaRPr>
          </a:p>
        </p:txBody>
      </p:sp>
      <p:sp>
        <p:nvSpPr>
          <p:cNvPr id="555" name="Google Shape;555;g34e74833aa5_0_1864"/>
          <p:cNvSpPr/>
          <p:nvPr/>
        </p:nvSpPr>
        <p:spPr>
          <a:xfrm>
            <a:off x="263050" y="784000"/>
            <a:ext cx="4525800" cy="5550000"/>
          </a:xfrm>
          <a:prstGeom prst="roundRect">
            <a:avLst>
              <a:gd fmla="val 16667" name="adj"/>
            </a:avLst>
          </a:prstGeom>
          <a:solidFill>
            <a:schemeClr val="lt1"/>
          </a:solidFill>
          <a:ln cap="flat" cmpd="sng" w="19050">
            <a:solidFill>
              <a:schemeClr val="accent4"/>
            </a:solidFill>
            <a:prstDash val="solid"/>
            <a:miter lim="800000"/>
            <a:headEnd len="sm" w="sm" type="none"/>
            <a:tailEnd len="sm" w="sm" type="none"/>
          </a:ln>
          <a:effectLst>
            <a:outerShdw blurRad="1071563" rotWithShape="0" algn="bl" dir="5400000" dist="19050">
              <a:schemeClr val="accent2">
                <a:alpha val="50000"/>
              </a:schemeClr>
            </a:outerShdw>
          </a:effectLst>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lang="en-GB" sz="1600">
                <a:solidFill>
                  <a:schemeClr val="dk1"/>
                </a:solidFill>
                <a:latin typeface="Calibri"/>
                <a:ea typeface="Calibri"/>
                <a:cs typeface="Calibri"/>
                <a:sym typeface="Calibri"/>
              </a:rPr>
              <a:t>CHILDREN AND FAMILIES ACT 2014</a:t>
            </a:r>
            <a:endParaRPr b="1" i="0" sz="1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rPr b="1" lang="en-GB" sz="1200">
                <a:solidFill>
                  <a:schemeClr val="dk1"/>
                </a:solidFill>
                <a:latin typeface="Calibri"/>
                <a:ea typeface="Calibri"/>
                <a:cs typeface="Calibri"/>
                <a:sym typeface="Calibri"/>
              </a:rPr>
              <a:t>38 Preparation of EHC plans: draft plan</a:t>
            </a:r>
            <a:endParaRPr b="1"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b="0" i="0" sz="1400" u="none" cap="none" strike="noStrike">
              <a:solidFill>
                <a:srgbClr val="000000"/>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(2) The local authority must then—</a:t>
            </a:r>
            <a:endParaRPr sz="11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  (b) give the parent or young person notice of his or her right to—</a:t>
            </a:r>
            <a:endParaRPr sz="11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     (ii) request the authority to </a:t>
            </a:r>
            <a:r>
              <a:rPr b="1" lang="en-GB" sz="1100">
                <a:solidFill>
                  <a:schemeClr val="dk1"/>
                </a:solidFill>
                <a:latin typeface="Calibri"/>
                <a:ea typeface="Calibri"/>
                <a:cs typeface="Calibri"/>
                <a:sym typeface="Calibri"/>
              </a:rPr>
              <a:t>secure that a particular school or other</a:t>
            </a:r>
            <a:endParaRPr b="1" sz="11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rPr b="1" lang="en-GB" sz="1100">
                <a:solidFill>
                  <a:schemeClr val="dk1"/>
                </a:solidFill>
                <a:latin typeface="Calibri"/>
                <a:ea typeface="Calibri"/>
                <a:cs typeface="Calibri"/>
                <a:sym typeface="Calibri"/>
              </a:rPr>
              <a:t>institution within subsection (3) is named </a:t>
            </a:r>
            <a:r>
              <a:rPr lang="en-GB" sz="1100">
                <a:solidFill>
                  <a:schemeClr val="dk1"/>
                </a:solidFill>
                <a:latin typeface="Calibri"/>
                <a:ea typeface="Calibri"/>
                <a:cs typeface="Calibri"/>
                <a:sym typeface="Calibri"/>
              </a:rPr>
              <a:t>in the plan.</a:t>
            </a:r>
            <a:endParaRPr sz="1100">
              <a:solidFill>
                <a:schemeClr val="dk1"/>
              </a:solidFill>
              <a:latin typeface="Calibri"/>
              <a:ea typeface="Calibri"/>
              <a:cs typeface="Calibri"/>
              <a:sym typeface="Calibri"/>
            </a:endParaRPr>
          </a:p>
          <a:p>
            <a:pPr indent="0" lvl="0" marL="0" rtl="0" algn="just">
              <a:spcBef>
                <a:spcPts val="0"/>
              </a:spcBef>
              <a:spcAft>
                <a:spcPts val="0"/>
              </a:spcAft>
              <a:buClr>
                <a:schemeClr val="dk1"/>
              </a:buClr>
              <a:buSzPts val="1100"/>
              <a:buFont typeface="Arial"/>
              <a:buNone/>
            </a:pPr>
            <a:r>
              <a:t/>
            </a:r>
            <a:endParaRPr sz="11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(3) A school or other institution is within this subsection if it is—</a:t>
            </a:r>
            <a:endParaRPr sz="11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  (a) a maintained school;</a:t>
            </a:r>
            <a:endParaRPr sz="11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  (b) a maintained nursery school;</a:t>
            </a:r>
            <a:endParaRPr sz="11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  (c) an Academy;</a:t>
            </a:r>
            <a:endParaRPr sz="11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  (d) an institution within the further education sector in England;</a:t>
            </a:r>
            <a:endParaRPr sz="11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  (e) a non-maintained special school;</a:t>
            </a:r>
            <a:endParaRPr sz="11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  (f) an institution approved by the Secretary of State under section 41 (independent special schools and special post-16 institutions: approval).</a:t>
            </a:r>
            <a:endParaRPr sz="11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1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(5) The draft EHC plan sent to the child’s parent or the young person must not—</a:t>
            </a:r>
            <a:endParaRPr sz="11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(a) name a school or other institution, or</a:t>
            </a:r>
            <a:endParaRPr sz="11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(b) specify a type of school or other institution.</a:t>
            </a:r>
            <a:endParaRPr sz="11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sz="10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Calibri"/>
              <a:ea typeface="Calibri"/>
              <a:cs typeface="Calibri"/>
              <a:sym typeface="Calibri"/>
            </a:endParaRPr>
          </a:p>
        </p:txBody>
      </p:sp>
      <p:sp>
        <p:nvSpPr>
          <p:cNvPr id="556" name="Google Shape;556;g34e74833aa5_0_1864"/>
          <p:cNvSpPr txBox="1"/>
          <p:nvPr/>
        </p:nvSpPr>
        <p:spPr>
          <a:xfrm>
            <a:off x="5087700" y="2529250"/>
            <a:ext cx="1962000" cy="2059500"/>
          </a:xfrm>
          <a:prstGeom prst="rect">
            <a:avLst/>
          </a:prstGeom>
          <a:solidFill>
            <a:srgbClr val="47A9DE"/>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800">
                <a:solidFill>
                  <a:schemeClr val="lt1"/>
                </a:solidFill>
                <a:latin typeface="Calibri"/>
                <a:ea typeface="Calibri"/>
                <a:cs typeface="Calibri"/>
                <a:sym typeface="Calibri"/>
              </a:rPr>
              <a:t>If you name a school that meets 38 (3), the LA have to name it in the plan unless they can prove 39 (4)</a:t>
            </a:r>
            <a:endParaRPr b="1" sz="1800">
              <a:solidFill>
                <a:schemeClr val="lt1"/>
              </a:solidFill>
              <a:latin typeface="Calibri"/>
              <a:ea typeface="Calibri"/>
              <a:cs typeface="Calibri"/>
              <a:sym typeface="Calibri"/>
            </a:endParaRPr>
          </a:p>
        </p:txBody>
      </p:sp>
      <p:pic>
        <p:nvPicPr>
          <p:cNvPr id="557" name="Google Shape;557;g34e74833aa5_0_1864"/>
          <p:cNvPicPr preferRelativeResize="0"/>
          <p:nvPr/>
        </p:nvPicPr>
        <p:blipFill rotWithShape="1">
          <a:blip r:embed="rId3">
            <a:alphaModFix/>
          </a:blip>
          <a:srcRect b="0" l="0" r="0" t="0"/>
          <a:stretch/>
        </p:blipFill>
        <p:spPr>
          <a:xfrm>
            <a:off x="143950" y="0"/>
            <a:ext cx="1647576" cy="8277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61" name="Shape 561"/>
        <p:cNvGrpSpPr/>
        <p:nvPr/>
      </p:nvGrpSpPr>
      <p:grpSpPr>
        <a:xfrm>
          <a:off x="0" y="0"/>
          <a:ext cx="0" cy="0"/>
          <a:chOff x="0" y="0"/>
          <a:chExt cx="0" cy="0"/>
        </a:xfrm>
      </p:grpSpPr>
      <p:sp>
        <p:nvSpPr>
          <p:cNvPr id="562" name="Google Shape;562;g34fb3b83783_0_36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63" name="Google Shape;563;g34fb3b83783_0_363"/>
          <p:cNvSpPr/>
          <p:nvPr/>
        </p:nvSpPr>
        <p:spPr>
          <a:xfrm>
            <a:off x="0" y="0"/>
            <a:ext cx="12192000" cy="6858000"/>
          </a:xfrm>
          <a:prstGeom prst="rect">
            <a:avLst/>
          </a:prstGeom>
          <a:solidFill>
            <a:srgbClr val="FAE2D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64" name="Google Shape;564;g34fb3b83783_0_363"/>
          <p:cNvSpPr/>
          <p:nvPr/>
        </p:nvSpPr>
        <p:spPr>
          <a:xfrm>
            <a:off x="685800" y="685800"/>
            <a:ext cx="108204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65" name="Google Shape;565;g34fb3b83783_0_363"/>
          <p:cNvSpPr txBox="1"/>
          <p:nvPr/>
        </p:nvSpPr>
        <p:spPr>
          <a:xfrm>
            <a:off x="8996625" y="6491600"/>
            <a:ext cx="3268200" cy="246300"/>
          </a:xfrm>
          <a:prstGeom prst="rect">
            <a:avLst/>
          </a:prstGeom>
          <a:noFill/>
          <a:ln>
            <a:noFill/>
          </a:ln>
        </p:spPr>
        <p:txBody>
          <a:bodyPr anchorCtr="0" anchor="t" bIns="45700" lIns="91425" spcFirstLastPara="1" rIns="91425" wrap="square" tIns="45700">
            <a:normAutofit fontScale="77500"/>
          </a:bodyPr>
          <a:lstStyle/>
          <a:p>
            <a:pPr indent="0" lvl="0" marL="0" marR="0" rtl="0" algn="ctr">
              <a:lnSpc>
                <a:spcPct val="90000"/>
              </a:lnSpc>
              <a:spcBef>
                <a:spcPts val="0"/>
              </a:spcBef>
              <a:spcAft>
                <a:spcPts val="0"/>
              </a:spcAft>
              <a:buClr>
                <a:srgbClr val="000000"/>
              </a:buClr>
              <a:buSzPct val="100000"/>
              <a:buFont typeface="Arial"/>
              <a:buNone/>
            </a:pPr>
            <a:r>
              <a:rPr b="0" i="0" lang="en-GB" sz="1400" u="none" cap="none" strike="noStrike">
                <a:solidFill>
                  <a:srgbClr val="595959"/>
                </a:solidFill>
                <a:latin typeface="Arial"/>
                <a:ea typeface="Arial"/>
                <a:cs typeface="Arial"/>
                <a:sym typeface="Arial"/>
              </a:rPr>
              <a:t>© 202</a:t>
            </a:r>
            <a:r>
              <a:rPr lang="en-GB">
                <a:solidFill>
                  <a:srgbClr val="595959"/>
                </a:solidFill>
              </a:rPr>
              <a:t>4-2026 </a:t>
            </a:r>
            <a:r>
              <a:rPr b="0" i="0" lang="en-GB" sz="1400" u="none" cap="none" strike="noStrike">
                <a:solidFill>
                  <a:srgbClr val="595959"/>
                </a:solidFill>
                <a:latin typeface="Arial"/>
                <a:ea typeface="Arial"/>
                <a:cs typeface="Arial"/>
                <a:sym typeface="Arial"/>
              </a:rPr>
              <a:t>SEN Parent Support Group</a:t>
            </a:r>
            <a:endParaRPr b="0" i="0" sz="1400" u="none" cap="none" strike="noStrike">
              <a:solidFill>
                <a:srgbClr val="000000"/>
              </a:solidFill>
              <a:latin typeface="Arial"/>
              <a:ea typeface="Arial"/>
              <a:cs typeface="Arial"/>
              <a:sym typeface="Arial"/>
            </a:endParaRPr>
          </a:p>
        </p:txBody>
      </p:sp>
      <p:pic>
        <p:nvPicPr>
          <p:cNvPr id="566" name="Google Shape;566;g34fb3b83783_0_363"/>
          <p:cNvPicPr preferRelativeResize="0"/>
          <p:nvPr/>
        </p:nvPicPr>
        <p:blipFill rotWithShape="1">
          <a:blip r:embed="rId3">
            <a:alphaModFix/>
          </a:blip>
          <a:srcRect b="0" l="0" r="0" t="0"/>
          <a:stretch/>
        </p:blipFill>
        <p:spPr>
          <a:xfrm>
            <a:off x="4135308" y="3875175"/>
            <a:ext cx="3921375" cy="1969975"/>
          </a:xfrm>
          <a:prstGeom prst="rect">
            <a:avLst/>
          </a:prstGeom>
          <a:noFill/>
          <a:ln>
            <a:noFill/>
          </a:ln>
        </p:spPr>
      </p:pic>
      <p:sp>
        <p:nvSpPr>
          <p:cNvPr id="567" name="Google Shape;567;g34fb3b83783_0_363"/>
          <p:cNvSpPr/>
          <p:nvPr/>
        </p:nvSpPr>
        <p:spPr>
          <a:xfrm>
            <a:off x="2350200" y="1911550"/>
            <a:ext cx="7491600" cy="1010700"/>
          </a:xfrm>
          <a:prstGeom prst="rect">
            <a:avLst/>
          </a:prstGeom>
          <a:noFill/>
          <a:ln>
            <a:noFill/>
          </a:ln>
        </p:spPr>
        <p:txBody>
          <a:bodyPr anchorCtr="0" anchor="b" bIns="45700" lIns="91425" spcFirstLastPara="1" rIns="91425" wrap="square" tIns="45700">
            <a:noAutofit/>
          </a:bodyPr>
          <a:lstStyle/>
          <a:p>
            <a:pPr indent="0" lvl="0" marL="0" marR="0" rtl="0" algn="ctr">
              <a:lnSpc>
                <a:spcPct val="80000"/>
              </a:lnSpc>
              <a:spcBef>
                <a:spcPts val="0"/>
              </a:spcBef>
              <a:spcAft>
                <a:spcPts val="0"/>
              </a:spcAft>
              <a:buClr>
                <a:srgbClr val="000000"/>
              </a:buClr>
              <a:buSzPts val="2720"/>
              <a:buFont typeface="Arial"/>
              <a:buNone/>
            </a:pPr>
            <a:r>
              <a:rPr b="1" lang="en-GB" sz="3220">
                <a:solidFill>
                  <a:schemeClr val="accent4"/>
                </a:solidFill>
                <a:latin typeface="Calibri"/>
                <a:ea typeface="Calibri"/>
                <a:cs typeface="Calibri"/>
                <a:sym typeface="Calibri"/>
              </a:rPr>
              <a:t>EQUALITY ACT 2010</a:t>
            </a:r>
            <a:endParaRPr b="1" sz="3220">
              <a:solidFill>
                <a:schemeClr val="accent4"/>
              </a:solidFill>
              <a:latin typeface="Calibri"/>
              <a:ea typeface="Calibri"/>
              <a:cs typeface="Calibri"/>
              <a:sym typeface="Calibri"/>
            </a:endParaRPr>
          </a:p>
          <a:p>
            <a:pPr indent="0" lvl="0" marL="0" marR="0" rtl="0" algn="ctr">
              <a:lnSpc>
                <a:spcPct val="80000"/>
              </a:lnSpc>
              <a:spcBef>
                <a:spcPts val="0"/>
              </a:spcBef>
              <a:spcAft>
                <a:spcPts val="0"/>
              </a:spcAft>
              <a:buClr>
                <a:srgbClr val="000000"/>
              </a:buClr>
              <a:buSzPts val="2720"/>
              <a:buFont typeface="Arial"/>
              <a:buNone/>
            </a:pPr>
            <a:r>
              <a:rPr b="1" lang="en-GB" sz="3220">
                <a:solidFill>
                  <a:schemeClr val="accent4"/>
                </a:solidFill>
                <a:latin typeface="Calibri"/>
                <a:ea typeface="Calibri"/>
                <a:cs typeface="Calibri"/>
                <a:sym typeface="Calibri"/>
              </a:rPr>
              <a:t>DISABILITY AND DISCRIMINATION</a:t>
            </a:r>
            <a:endParaRPr b="1" sz="3220">
              <a:solidFill>
                <a:schemeClr val="accent4"/>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g34fb3b83783_0_372"/>
          <p:cNvSpPr txBox="1"/>
          <p:nvPr/>
        </p:nvSpPr>
        <p:spPr>
          <a:xfrm>
            <a:off x="9706074" y="6549950"/>
            <a:ext cx="2833800" cy="215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800">
                <a:solidFill>
                  <a:schemeClr val="dk1"/>
                </a:solidFill>
              </a:rPr>
              <a:t>© 2024-2026</a:t>
            </a:r>
            <a:r>
              <a:rPr lang="en-GB" sz="800">
                <a:solidFill>
                  <a:schemeClr val="dk1"/>
                </a:solidFill>
                <a:latin typeface="Arial"/>
                <a:ea typeface="Arial"/>
                <a:cs typeface="Arial"/>
                <a:sym typeface="Arial"/>
              </a:rPr>
              <a:t> SEN Parent Support Group</a:t>
            </a:r>
            <a:endParaRPr/>
          </a:p>
        </p:txBody>
      </p:sp>
      <p:sp>
        <p:nvSpPr>
          <p:cNvPr id="573" name="Google Shape;573;g34fb3b83783_0_372"/>
          <p:cNvSpPr/>
          <p:nvPr/>
        </p:nvSpPr>
        <p:spPr>
          <a:xfrm>
            <a:off x="2236725" y="90950"/>
            <a:ext cx="9617100" cy="492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GB" sz="2500">
                <a:solidFill>
                  <a:srgbClr val="15C2FF"/>
                </a:solidFill>
              </a:rPr>
              <a:t>REASONABLE ADJUSTMENTS</a:t>
            </a:r>
            <a:endParaRPr sz="1300"/>
          </a:p>
        </p:txBody>
      </p:sp>
      <p:sp>
        <p:nvSpPr>
          <p:cNvPr id="574" name="Google Shape;574;g34fb3b83783_0_372"/>
          <p:cNvSpPr txBox="1"/>
          <p:nvPr/>
        </p:nvSpPr>
        <p:spPr>
          <a:xfrm>
            <a:off x="223622" y="3254150"/>
            <a:ext cx="5530500" cy="3108600"/>
          </a:xfrm>
          <a:prstGeom prst="rect">
            <a:avLst/>
          </a:prstGeom>
          <a:solidFill>
            <a:schemeClr val="lt1"/>
          </a:solidFill>
          <a:ln cap="flat" cmpd="sng" w="19050">
            <a:solidFill>
              <a:schemeClr val="accent4"/>
            </a:solidFill>
            <a:prstDash val="solid"/>
            <a:miter lim="800000"/>
            <a:headEnd len="sm" w="sm" type="none"/>
            <a:tailEnd len="sm" w="sm" type="none"/>
          </a:ln>
        </p:spPr>
        <p:txBody>
          <a:bodyPr anchorCtr="0" anchor="t" bIns="45700" lIns="91425" spcFirstLastPara="1" rIns="91425" wrap="square" tIns="45700">
            <a:spAutoFit/>
          </a:bodyPr>
          <a:lstStyle/>
          <a:p>
            <a:pPr indent="0" lvl="0" marL="0" rtl="0" algn="l">
              <a:lnSpc>
                <a:spcPct val="120000"/>
              </a:lnSpc>
              <a:spcBef>
                <a:spcPts val="0"/>
              </a:spcBef>
              <a:spcAft>
                <a:spcPts val="0"/>
              </a:spcAft>
              <a:buSzPts val="1100"/>
              <a:buNone/>
            </a:pPr>
            <a:r>
              <a:rPr b="1" lang="en-GB">
                <a:solidFill>
                  <a:schemeClr val="dk1"/>
                </a:solidFill>
                <a:highlight>
                  <a:srgbClr val="FFFFFF"/>
                </a:highlight>
                <a:latin typeface="Calibri"/>
                <a:ea typeface="Calibri"/>
                <a:cs typeface="Calibri"/>
                <a:sym typeface="Calibri"/>
              </a:rPr>
              <a:t>20 Duty to make adjustments</a:t>
            </a:r>
            <a:endParaRPr b="1">
              <a:solidFill>
                <a:schemeClr val="dk1"/>
              </a:solidFill>
              <a:highlight>
                <a:srgbClr val="FFFFFF"/>
              </a:highlight>
              <a:latin typeface="Calibri"/>
              <a:ea typeface="Calibri"/>
              <a:cs typeface="Calibri"/>
              <a:sym typeface="Calibri"/>
            </a:endParaRPr>
          </a:p>
          <a:p>
            <a:pPr indent="0" lvl="0" marL="0" rtl="0" algn="l">
              <a:lnSpc>
                <a:spcPct val="150000"/>
              </a:lnSpc>
              <a:spcBef>
                <a:spcPts val="500"/>
              </a:spcBef>
              <a:spcAft>
                <a:spcPts val="0"/>
              </a:spcAft>
              <a:buSzPts val="1100"/>
              <a:buNone/>
            </a:pPr>
            <a:r>
              <a:rPr lang="en-GB" sz="1000">
                <a:solidFill>
                  <a:srgbClr val="1E1E1E"/>
                </a:solidFill>
                <a:highlight>
                  <a:srgbClr val="FFFFFF"/>
                </a:highlight>
                <a:latin typeface="Calibri"/>
                <a:ea typeface="Calibri"/>
                <a:cs typeface="Calibri"/>
                <a:sym typeface="Calibri"/>
              </a:rPr>
              <a:t>(2) The duty comprises the following three requirements.</a:t>
            </a:r>
            <a:endParaRPr sz="1000">
              <a:solidFill>
                <a:srgbClr val="1E1E1E"/>
              </a:solidFill>
              <a:highlight>
                <a:srgbClr val="FFFFFF"/>
              </a:highlight>
              <a:latin typeface="Calibri"/>
              <a:ea typeface="Calibri"/>
              <a:cs typeface="Calibri"/>
              <a:sym typeface="Calibri"/>
            </a:endParaRPr>
          </a:p>
          <a:p>
            <a:pPr indent="0" lvl="0" marL="0" rtl="0" algn="l">
              <a:lnSpc>
                <a:spcPct val="150000"/>
              </a:lnSpc>
              <a:spcBef>
                <a:spcPts val="600"/>
              </a:spcBef>
              <a:spcAft>
                <a:spcPts val="0"/>
              </a:spcAft>
              <a:buSzPts val="1100"/>
              <a:buNone/>
            </a:pPr>
            <a:r>
              <a:rPr lang="en-GB" sz="1000">
                <a:solidFill>
                  <a:srgbClr val="1E1E1E"/>
                </a:solidFill>
                <a:highlight>
                  <a:srgbClr val="FFFFFF"/>
                </a:highlight>
                <a:latin typeface="Calibri"/>
                <a:ea typeface="Calibri"/>
                <a:cs typeface="Calibri"/>
                <a:sym typeface="Calibri"/>
              </a:rPr>
              <a:t>(3) The first requirement is a requirement, where a provision, criterion or practice of A's puts a disabled person at a substantial disadvantage in relation to a relevant matter in comparison with persons who are not disabled, to take such steps as it is reasonable to have to take to avoid the disadvantage.</a:t>
            </a:r>
            <a:endParaRPr sz="1000">
              <a:solidFill>
                <a:srgbClr val="1E1E1E"/>
              </a:solidFill>
              <a:highlight>
                <a:srgbClr val="FFFFFF"/>
              </a:highlight>
              <a:latin typeface="Calibri"/>
              <a:ea typeface="Calibri"/>
              <a:cs typeface="Calibri"/>
              <a:sym typeface="Calibri"/>
            </a:endParaRPr>
          </a:p>
          <a:p>
            <a:pPr indent="0" lvl="0" marL="0" rtl="0" algn="l">
              <a:lnSpc>
                <a:spcPct val="150000"/>
              </a:lnSpc>
              <a:spcBef>
                <a:spcPts val="600"/>
              </a:spcBef>
              <a:spcAft>
                <a:spcPts val="0"/>
              </a:spcAft>
              <a:buSzPts val="1100"/>
              <a:buNone/>
            </a:pPr>
            <a:r>
              <a:rPr lang="en-GB" sz="1000">
                <a:solidFill>
                  <a:srgbClr val="1E1E1E"/>
                </a:solidFill>
                <a:highlight>
                  <a:srgbClr val="FFFFFF"/>
                </a:highlight>
                <a:latin typeface="Calibri"/>
                <a:ea typeface="Calibri"/>
                <a:cs typeface="Calibri"/>
                <a:sym typeface="Calibri"/>
              </a:rPr>
              <a:t>(4) The second requirement is a requirement, where a physical feature puts a disabled person at a substantial disadvantage in relation to a relevant matter in comparison with persons who are not disabled, to take such steps as it is reasonable to have to take to avoid the disadvantage.</a:t>
            </a:r>
            <a:endParaRPr sz="1000">
              <a:solidFill>
                <a:srgbClr val="1E1E1E"/>
              </a:solidFill>
              <a:highlight>
                <a:srgbClr val="FFFFFF"/>
              </a:highlight>
              <a:latin typeface="Calibri"/>
              <a:ea typeface="Calibri"/>
              <a:cs typeface="Calibri"/>
              <a:sym typeface="Calibri"/>
            </a:endParaRPr>
          </a:p>
          <a:p>
            <a:pPr indent="0" lvl="0" marL="0" rtl="0" algn="l">
              <a:lnSpc>
                <a:spcPct val="150000"/>
              </a:lnSpc>
              <a:spcBef>
                <a:spcPts val="600"/>
              </a:spcBef>
              <a:spcAft>
                <a:spcPts val="600"/>
              </a:spcAft>
              <a:buSzPts val="1100"/>
              <a:buNone/>
            </a:pPr>
            <a:r>
              <a:rPr lang="en-GB" sz="1000">
                <a:solidFill>
                  <a:srgbClr val="1E1E1E"/>
                </a:solidFill>
                <a:highlight>
                  <a:srgbClr val="FFFFFF"/>
                </a:highlight>
                <a:latin typeface="Calibri"/>
                <a:ea typeface="Calibri"/>
                <a:cs typeface="Calibri"/>
                <a:sym typeface="Calibri"/>
              </a:rPr>
              <a:t>(5) The third requirement is a requirement, where a disabled person would, but for the provision of an auxiliary aid, be put at a substantial disadvantage in relation to a relevant matter in comparison with persons who are not disabled, to take such steps as it is reasonable to have to take to provide the auxiliary aid.</a:t>
            </a:r>
            <a:endParaRPr i="0" sz="800" u="none" strike="noStrike">
              <a:solidFill>
                <a:srgbClr val="000000"/>
              </a:solidFill>
              <a:latin typeface="Calibri"/>
              <a:ea typeface="Calibri"/>
              <a:cs typeface="Calibri"/>
              <a:sym typeface="Calibri"/>
            </a:endParaRPr>
          </a:p>
        </p:txBody>
      </p:sp>
      <p:sp>
        <p:nvSpPr>
          <p:cNvPr id="575" name="Google Shape;575;g34fb3b83783_0_372"/>
          <p:cNvSpPr txBox="1"/>
          <p:nvPr/>
        </p:nvSpPr>
        <p:spPr>
          <a:xfrm>
            <a:off x="223625" y="793450"/>
            <a:ext cx="5530500" cy="461700"/>
          </a:xfrm>
          <a:prstGeom prst="rect">
            <a:avLst/>
          </a:prstGeom>
          <a:solidFill>
            <a:schemeClr val="accent4"/>
          </a:solidFill>
          <a:ln>
            <a:noFill/>
          </a:ln>
          <a:effectLst>
            <a:outerShdw blurRad="285750" rotWithShape="0" algn="bl" dir="5400000" dist="19050">
              <a:srgbClr val="000000">
                <a:alpha val="5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400">
                <a:solidFill>
                  <a:schemeClr val="lt1"/>
                </a:solidFill>
                <a:latin typeface="Calibri"/>
                <a:ea typeface="Calibri"/>
                <a:cs typeface="Calibri"/>
                <a:sym typeface="Calibri"/>
              </a:rPr>
              <a:t>EQUALITY ACT 2010</a:t>
            </a:r>
            <a:endParaRPr>
              <a:solidFill>
                <a:schemeClr val="lt1"/>
              </a:solidFill>
              <a:latin typeface="Calibri"/>
              <a:ea typeface="Calibri"/>
              <a:cs typeface="Calibri"/>
              <a:sym typeface="Calibri"/>
            </a:endParaRPr>
          </a:p>
        </p:txBody>
      </p:sp>
      <p:sp>
        <p:nvSpPr>
          <p:cNvPr id="576" name="Google Shape;576;g34fb3b83783_0_372"/>
          <p:cNvSpPr txBox="1"/>
          <p:nvPr/>
        </p:nvSpPr>
        <p:spPr>
          <a:xfrm>
            <a:off x="223622" y="1726950"/>
            <a:ext cx="5530500" cy="1261500"/>
          </a:xfrm>
          <a:prstGeom prst="rect">
            <a:avLst/>
          </a:prstGeom>
          <a:solidFill>
            <a:schemeClr val="lt1"/>
          </a:solidFill>
          <a:ln cap="flat" cmpd="sng" w="19050">
            <a:solidFill>
              <a:schemeClr val="accent4"/>
            </a:solidFill>
            <a:prstDash val="solid"/>
            <a:miter lim="800000"/>
            <a:headEnd len="sm" w="sm" type="none"/>
            <a:tailEnd len="sm" w="sm" type="none"/>
          </a:ln>
        </p:spPr>
        <p:txBody>
          <a:bodyPr anchorCtr="0" anchor="t" bIns="45700" lIns="91425" spcFirstLastPara="1" rIns="91425" wrap="square" tIns="45700">
            <a:spAutoFit/>
          </a:bodyPr>
          <a:lstStyle/>
          <a:p>
            <a:pPr indent="0" lvl="0" marL="0" rtl="0" algn="l">
              <a:lnSpc>
                <a:spcPct val="120000"/>
              </a:lnSpc>
              <a:spcBef>
                <a:spcPts val="0"/>
              </a:spcBef>
              <a:spcAft>
                <a:spcPts val="0"/>
              </a:spcAft>
              <a:buSzPts val="1100"/>
              <a:buNone/>
            </a:pPr>
            <a:r>
              <a:rPr b="1" lang="en-GB">
                <a:solidFill>
                  <a:schemeClr val="dk1"/>
                </a:solidFill>
                <a:highlight>
                  <a:srgbClr val="FFFFFF"/>
                </a:highlight>
                <a:latin typeface="Calibri"/>
                <a:ea typeface="Calibri"/>
                <a:cs typeface="Calibri"/>
                <a:sym typeface="Calibri"/>
              </a:rPr>
              <a:t>6 Disability</a:t>
            </a:r>
            <a:endParaRPr b="1">
              <a:solidFill>
                <a:schemeClr val="dk1"/>
              </a:solidFill>
              <a:highlight>
                <a:srgbClr val="FFFFFF"/>
              </a:highlight>
              <a:latin typeface="Calibri"/>
              <a:ea typeface="Calibri"/>
              <a:cs typeface="Calibri"/>
              <a:sym typeface="Calibri"/>
            </a:endParaRPr>
          </a:p>
          <a:p>
            <a:pPr indent="-292100" lvl="0" marL="457200" rtl="0" algn="l">
              <a:lnSpc>
                <a:spcPct val="150000"/>
              </a:lnSpc>
              <a:spcBef>
                <a:spcPts val="500"/>
              </a:spcBef>
              <a:spcAft>
                <a:spcPts val="0"/>
              </a:spcAft>
              <a:buClr>
                <a:srgbClr val="1E1E1E"/>
              </a:buClr>
              <a:buSzPts val="1000"/>
              <a:buFont typeface="Calibri"/>
              <a:buAutoNum type="arabicParenBoth"/>
            </a:pPr>
            <a:r>
              <a:rPr lang="en-GB" sz="1000">
                <a:solidFill>
                  <a:srgbClr val="1E1E1E"/>
                </a:solidFill>
                <a:highlight>
                  <a:srgbClr val="FFFFFF"/>
                </a:highlight>
                <a:latin typeface="Calibri"/>
                <a:ea typeface="Calibri"/>
                <a:cs typeface="Calibri"/>
                <a:sym typeface="Calibri"/>
              </a:rPr>
              <a:t>A person (P) has a disability if—</a:t>
            </a:r>
            <a:endParaRPr sz="1000">
              <a:solidFill>
                <a:srgbClr val="1E1E1E"/>
              </a:solidFill>
              <a:highlight>
                <a:srgbClr val="FFFFFF"/>
              </a:highlight>
              <a:latin typeface="Calibri"/>
              <a:ea typeface="Calibri"/>
              <a:cs typeface="Calibri"/>
              <a:sym typeface="Calibri"/>
            </a:endParaRPr>
          </a:p>
          <a:p>
            <a:pPr indent="-292100" lvl="1" marL="914400" rtl="0" algn="l">
              <a:lnSpc>
                <a:spcPct val="150000"/>
              </a:lnSpc>
              <a:spcBef>
                <a:spcPts val="0"/>
              </a:spcBef>
              <a:spcAft>
                <a:spcPts val="0"/>
              </a:spcAft>
              <a:buClr>
                <a:srgbClr val="1E1E1E"/>
              </a:buClr>
              <a:buSzPts val="1000"/>
              <a:buFont typeface="Calibri"/>
              <a:buAutoNum type="alphaLcParenBoth"/>
            </a:pPr>
            <a:r>
              <a:rPr lang="en-GB" sz="1000">
                <a:solidFill>
                  <a:srgbClr val="1E1E1E"/>
                </a:solidFill>
                <a:highlight>
                  <a:srgbClr val="FFFFFF"/>
                </a:highlight>
                <a:latin typeface="Calibri"/>
                <a:ea typeface="Calibri"/>
                <a:cs typeface="Calibri"/>
                <a:sym typeface="Calibri"/>
              </a:rPr>
              <a:t>P has a physical or mental impairment, and</a:t>
            </a:r>
            <a:endParaRPr sz="1000">
              <a:solidFill>
                <a:srgbClr val="1E1E1E"/>
              </a:solidFill>
              <a:highlight>
                <a:srgbClr val="FFFFFF"/>
              </a:highlight>
              <a:latin typeface="Calibri"/>
              <a:ea typeface="Calibri"/>
              <a:cs typeface="Calibri"/>
              <a:sym typeface="Calibri"/>
            </a:endParaRPr>
          </a:p>
          <a:p>
            <a:pPr indent="-292100" lvl="1" marL="914400" rtl="0" algn="l">
              <a:lnSpc>
                <a:spcPct val="150000"/>
              </a:lnSpc>
              <a:spcBef>
                <a:spcPts val="0"/>
              </a:spcBef>
              <a:spcAft>
                <a:spcPts val="0"/>
              </a:spcAft>
              <a:buClr>
                <a:srgbClr val="1E1E1E"/>
              </a:buClr>
              <a:buSzPts val="1000"/>
              <a:buFont typeface="Calibri"/>
              <a:buAutoNum type="alphaLcParenBoth"/>
            </a:pPr>
            <a:r>
              <a:rPr lang="en-GB" sz="1000">
                <a:solidFill>
                  <a:srgbClr val="1E1E1E"/>
                </a:solidFill>
                <a:highlight>
                  <a:srgbClr val="FFFFFF"/>
                </a:highlight>
                <a:latin typeface="Calibri"/>
                <a:ea typeface="Calibri"/>
                <a:cs typeface="Calibri"/>
                <a:sym typeface="Calibri"/>
              </a:rPr>
              <a:t>the impairment has a substantial and long-term adverse effect on P's ability to carry out normal day-to-day activities.</a:t>
            </a:r>
            <a:endParaRPr sz="1000">
              <a:solidFill>
                <a:srgbClr val="1E1E1E"/>
              </a:solidFill>
              <a:highlight>
                <a:srgbClr val="FFFFFF"/>
              </a:highlight>
              <a:latin typeface="Calibri"/>
              <a:ea typeface="Calibri"/>
              <a:cs typeface="Calibri"/>
              <a:sym typeface="Calibri"/>
            </a:endParaRPr>
          </a:p>
        </p:txBody>
      </p:sp>
      <p:sp>
        <p:nvSpPr>
          <p:cNvPr id="577" name="Google Shape;577;g34fb3b83783_0_372"/>
          <p:cNvSpPr txBox="1"/>
          <p:nvPr/>
        </p:nvSpPr>
        <p:spPr>
          <a:xfrm>
            <a:off x="6357675" y="793450"/>
            <a:ext cx="5530500" cy="461700"/>
          </a:xfrm>
          <a:prstGeom prst="rect">
            <a:avLst/>
          </a:prstGeom>
          <a:solidFill>
            <a:schemeClr val="accent4"/>
          </a:solidFill>
          <a:ln>
            <a:noFill/>
          </a:ln>
          <a:effectLst>
            <a:outerShdw blurRad="285750" rotWithShape="0" algn="bl" dir="5400000" dist="19050">
              <a:srgbClr val="000000">
                <a:alpha val="5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400">
                <a:solidFill>
                  <a:schemeClr val="lt1"/>
                </a:solidFill>
                <a:latin typeface="Calibri"/>
                <a:ea typeface="Calibri"/>
                <a:cs typeface="Calibri"/>
                <a:sym typeface="Calibri"/>
              </a:rPr>
              <a:t>SEND CODE OF PRACTICE</a:t>
            </a:r>
            <a:endParaRPr>
              <a:solidFill>
                <a:schemeClr val="lt1"/>
              </a:solidFill>
              <a:latin typeface="Calibri"/>
              <a:ea typeface="Calibri"/>
              <a:cs typeface="Calibri"/>
              <a:sym typeface="Calibri"/>
            </a:endParaRPr>
          </a:p>
        </p:txBody>
      </p:sp>
      <p:sp>
        <p:nvSpPr>
          <p:cNvPr id="578" name="Google Shape;578;g34fb3b83783_0_372"/>
          <p:cNvSpPr txBox="1"/>
          <p:nvPr/>
        </p:nvSpPr>
        <p:spPr>
          <a:xfrm>
            <a:off x="6323322" y="1726950"/>
            <a:ext cx="5530500" cy="2077500"/>
          </a:xfrm>
          <a:prstGeom prst="rect">
            <a:avLst/>
          </a:prstGeom>
          <a:solidFill>
            <a:schemeClr val="lt1"/>
          </a:solidFill>
          <a:ln cap="flat" cmpd="sng" w="19050">
            <a:solidFill>
              <a:schemeClr val="accent4"/>
            </a:solidFill>
            <a:prstDash val="solid"/>
            <a:miter lim="800000"/>
            <a:headEnd len="sm" w="sm" type="none"/>
            <a:tailEnd len="sm" w="sm" type="none"/>
          </a:ln>
        </p:spPr>
        <p:txBody>
          <a:bodyPr anchorCtr="0" anchor="t" bIns="45700" lIns="91425" spcFirstLastPara="1" rIns="91425" wrap="square" tIns="45700">
            <a:spAutoFit/>
          </a:bodyPr>
          <a:lstStyle/>
          <a:p>
            <a:pPr indent="0" lvl="0" marL="0" rtl="0" algn="l">
              <a:lnSpc>
                <a:spcPct val="120000"/>
              </a:lnSpc>
              <a:spcBef>
                <a:spcPts val="0"/>
              </a:spcBef>
              <a:spcAft>
                <a:spcPts val="0"/>
              </a:spcAft>
              <a:buSzPts val="1100"/>
              <a:buNone/>
            </a:pPr>
            <a:r>
              <a:rPr b="1" lang="en-GB">
                <a:solidFill>
                  <a:schemeClr val="dk1"/>
                </a:solidFill>
                <a:highlight>
                  <a:srgbClr val="FFFFFF"/>
                </a:highlight>
                <a:latin typeface="Calibri"/>
                <a:ea typeface="Calibri"/>
                <a:cs typeface="Calibri"/>
                <a:sym typeface="Calibri"/>
              </a:rPr>
              <a:t>Disabled children and young people</a:t>
            </a:r>
            <a:endParaRPr b="1">
              <a:solidFill>
                <a:schemeClr val="dk1"/>
              </a:solidFill>
              <a:highlight>
                <a:srgbClr val="FFFFFF"/>
              </a:highlight>
              <a:latin typeface="Calibri"/>
              <a:ea typeface="Calibri"/>
              <a:cs typeface="Calibri"/>
              <a:sym typeface="Calibri"/>
            </a:endParaRPr>
          </a:p>
          <a:p>
            <a:pPr indent="0" lvl="0" marL="0" rtl="0" algn="l">
              <a:lnSpc>
                <a:spcPct val="150000"/>
              </a:lnSpc>
              <a:spcBef>
                <a:spcPts val="500"/>
              </a:spcBef>
              <a:spcAft>
                <a:spcPts val="0"/>
              </a:spcAft>
              <a:buNone/>
            </a:pPr>
            <a:r>
              <a:rPr lang="en-GB" sz="1000">
                <a:solidFill>
                  <a:srgbClr val="1E1E1E"/>
                </a:solidFill>
                <a:highlight>
                  <a:srgbClr val="FFFFFF"/>
                </a:highlight>
                <a:latin typeface="Calibri"/>
                <a:ea typeface="Calibri"/>
                <a:cs typeface="Calibri"/>
                <a:sym typeface="Calibri"/>
              </a:rPr>
              <a:t>xix. The Equality Act 2010 sets out the legal obligations that schools, early years providers, post-16 institutions, local authorities and others have towards disabled children and young people:</a:t>
            </a:r>
            <a:endParaRPr sz="1000">
              <a:solidFill>
                <a:srgbClr val="1E1E1E"/>
              </a:solidFill>
              <a:highlight>
                <a:srgbClr val="FFFFFF"/>
              </a:highlight>
              <a:latin typeface="Calibri"/>
              <a:ea typeface="Calibri"/>
              <a:cs typeface="Calibri"/>
              <a:sym typeface="Calibri"/>
            </a:endParaRPr>
          </a:p>
          <a:p>
            <a:pPr indent="-292100" lvl="0" marL="457200" rtl="0" algn="l">
              <a:lnSpc>
                <a:spcPct val="150000"/>
              </a:lnSpc>
              <a:spcBef>
                <a:spcPts val="600"/>
              </a:spcBef>
              <a:spcAft>
                <a:spcPts val="0"/>
              </a:spcAft>
              <a:buClr>
                <a:srgbClr val="1E1E1E"/>
              </a:buClr>
              <a:buSzPts val="1000"/>
              <a:buFont typeface="Calibri"/>
              <a:buChar char="●"/>
            </a:pPr>
            <a:r>
              <a:rPr lang="en-GB" sz="1000">
                <a:solidFill>
                  <a:srgbClr val="1E1E1E"/>
                </a:solidFill>
                <a:highlight>
                  <a:srgbClr val="FFFFFF"/>
                </a:highlight>
                <a:latin typeface="Calibri"/>
                <a:ea typeface="Calibri"/>
                <a:cs typeface="Calibri"/>
                <a:sym typeface="Calibri"/>
              </a:rPr>
              <a:t>They must make reasonable adjustments, including the provision of auxiliary aids and services, to ensure that disabled children and young people are not at a substantial disadvantage compared with their peers. </a:t>
            </a:r>
            <a:r>
              <a:rPr b="1" lang="en-GB" sz="1200">
                <a:solidFill>
                  <a:srgbClr val="1E1E1E"/>
                </a:solidFill>
                <a:highlight>
                  <a:srgbClr val="FFFFFF"/>
                </a:highlight>
                <a:latin typeface="Calibri"/>
                <a:ea typeface="Calibri"/>
                <a:cs typeface="Calibri"/>
                <a:sym typeface="Calibri"/>
              </a:rPr>
              <a:t>This duty is anticipatory</a:t>
            </a:r>
            <a:r>
              <a:rPr lang="en-GB" sz="1000">
                <a:solidFill>
                  <a:srgbClr val="1E1E1E"/>
                </a:solidFill>
                <a:highlight>
                  <a:srgbClr val="FFFFFF"/>
                </a:highlight>
                <a:latin typeface="Calibri"/>
                <a:ea typeface="Calibri"/>
                <a:cs typeface="Calibri"/>
                <a:sym typeface="Calibri"/>
              </a:rPr>
              <a:t> – it requires thought to be given in advance to what disabled children and young people might require and what adjustments might need to be made to prevent that disadvantage</a:t>
            </a:r>
            <a:endParaRPr sz="1000">
              <a:solidFill>
                <a:srgbClr val="1E1E1E"/>
              </a:solidFill>
              <a:highlight>
                <a:srgbClr val="FFFFFF"/>
              </a:highlight>
              <a:latin typeface="Calibri"/>
              <a:ea typeface="Calibri"/>
              <a:cs typeface="Calibri"/>
              <a:sym typeface="Calibri"/>
            </a:endParaRPr>
          </a:p>
        </p:txBody>
      </p:sp>
      <p:sp>
        <p:nvSpPr>
          <p:cNvPr id="579" name="Google Shape;579;g34fb3b83783_0_372"/>
          <p:cNvSpPr/>
          <p:nvPr/>
        </p:nvSpPr>
        <p:spPr>
          <a:xfrm>
            <a:off x="6323325" y="4443900"/>
            <a:ext cx="5599200" cy="1865700"/>
          </a:xfrm>
          <a:prstGeom prst="roundRect">
            <a:avLst>
              <a:gd fmla="val 16667" name="adj"/>
            </a:avLst>
          </a:prstGeom>
          <a:solidFill>
            <a:srgbClr val="F2A982"/>
          </a:solidFill>
          <a:ln cap="flat" cmpd="sng" w="19050">
            <a:solidFill>
              <a:srgbClr val="F2A982"/>
            </a:solidFill>
            <a:prstDash val="solid"/>
            <a:miter lim="800000"/>
            <a:headEnd len="sm" w="sm" type="none"/>
            <a:tailEnd len="sm" w="sm" type="none"/>
          </a:ln>
          <a:effectLst>
            <a:outerShdw blurRad="285750" rotWithShape="0" algn="bl" dir="5400000" dist="19050">
              <a:schemeClr val="accent4">
                <a:alpha val="50000"/>
              </a:scheme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800">
                <a:solidFill>
                  <a:schemeClr val="lt1"/>
                </a:solidFill>
                <a:latin typeface="Calibri"/>
                <a:ea typeface="Calibri"/>
                <a:cs typeface="Calibri"/>
                <a:sym typeface="Calibri"/>
              </a:rPr>
              <a:t>Reasonable adjustments</a:t>
            </a:r>
            <a:r>
              <a:rPr lang="en-GB" sz="1800">
                <a:solidFill>
                  <a:schemeClr val="lt1"/>
                </a:solidFill>
                <a:latin typeface="Calibri"/>
                <a:ea typeface="Calibri"/>
                <a:cs typeface="Calibri"/>
                <a:sym typeface="Calibri"/>
              </a:rPr>
              <a:t> are </a:t>
            </a:r>
            <a:r>
              <a:rPr b="1" lang="en-GB" sz="1800">
                <a:solidFill>
                  <a:schemeClr val="lt1"/>
                </a:solidFill>
                <a:latin typeface="Calibri"/>
                <a:ea typeface="Calibri"/>
                <a:cs typeface="Calibri"/>
                <a:sym typeface="Calibri"/>
              </a:rPr>
              <a:t>changes or supports</a:t>
            </a:r>
            <a:r>
              <a:rPr lang="en-GB" sz="1800">
                <a:solidFill>
                  <a:schemeClr val="lt1"/>
                </a:solidFill>
                <a:latin typeface="Calibri"/>
                <a:ea typeface="Calibri"/>
                <a:cs typeface="Calibri"/>
                <a:sym typeface="Calibri"/>
              </a:rPr>
              <a:t> that schools, colleges, and local authorities </a:t>
            </a:r>
            <a:r>
              <a:rPr b="1" lang="en-GB" sz="1800">
                <a:solidFill>
                  <a:schemeClr val="lt1"/>
                </a:solidFill>
                <a:latin typeface="Calibri"/>
                <a:ea typeface="Calibri"/>
                <a:cs typeface="Calibri"/>
                <a:sym typeface="Calibri"/>
              </a:rPr>
              <a:t>must</a:t>
            </a:r>
            <a:r>
              <a:rPr lang="en-GB" sz="1800">
                <a:solidFill>
                  <a:schemeClr val="lt1"/>
                </a:solidFill>
                <a:latin typeface="Calibri"/>
                <a:ea typeface="Calibri"/>
                <a:cs typeface="Calibri"/>
                <a:sym typeface="Calibri"/>
              </a:rPr>
              <a:t> put in place to remove or reduce disadvantages faced by disabled pupils. These are a legal duty under the </a:t>
            </a:r>
            <a:r>
              <a:rPr b="1" lang="en-GB" sz="1800">
                <a:solidFill>
                  <a:schemeClr val="lt1"/>
                </a:solidFill>
                <a:latin typeface="Calibri"/>
                <a:ea typeface="Calibri"/>
                <a:cs typeface="Calibri"/>
                <a:sym typeface="Calibri"/>
              </a:rPr>
              <a:t>Equality Act 2010</a:t>
            </a:r>
            <a:r>
              <a:rPr lang="en-GB" sz="1800">
                <a:solidFill>
                  <a:schemeClr val="lt1"/>
                </a:solidFill>
                <a:latin typeface="Calibri"/>
                <a:ea typeface="Calibri"/>
                <a:cs typeface="Calibri"/>
                <a:sym typeface="Calibri"/>
              </a:rPr>
              <a:t>.</a:t>
            </a:r>
            <a:endParaRPr i="0" sz="2300">
              <a:solidFill>
                <a:schemeClr val="lt1"/>
              </a:solidFill>
              <a:latin typeface="Calibri"/>
              <a:ea typeface="Calibri"/>
              <a:cs typeface="Calibri"/>
              <a:sym typeface="Calibri"/>
            </a:endParaRPr>
          </a:p>
        </p:txBody>
      </p:sp>
      <p:pic>
        <p:nvPicPr>
          <p:cNvPr id="580" name="Google Shape;580;g34fb3b83783_0_372"/>
          <p:cNvPicPr preferRelativeResize="0"/>
          <p:nvPr/>
        </p:nvPicPr>
        <p:blipFill rotWithShape="1">
          <a:blip r:embed="rId3">
            <a:alphaModFix/>
          </a:blip>
          <a:srcRect b="0" l="0" r="0" t="0"/>
          <a:stretch/>
        </p:blipFill>
        <p:spPr>
          <a:xfrm>
            <a:off x="143950" y="0"/>
            <a:ext cx="1647576" cy="8277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sp>
        <p:nvSpPr>
          <p:cNvPr id="585" name="Google Shape;585;g34fb3b83783_0_388"/>
          <p:cNvSpPr txBox="1"/>
          <p:nvPr/>
        </p:nvSpPr>
        <p:spPr>
          <a:xfrm>
            <a:off x="9613548" y="6549950"/>
            <a:ext cx="2926200" cy="215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800">
                <a:solidFill>
                  <a:schemeClr val="dk1"/>
                </a:solidFill>
              </a:rPr>
              <a:t>© 2024-2026 SE</a:t>
            </a:r>
            <a:r>
              <a:rPr lang="en-GB" sz="800">
                <a:solidFill>
                  <a:schemeClr val="dk1"/>
                </a:solidFill>
                <a:latin typeface="Arial"/>
                <a:ea typeface="Arial"/>
                <a:cs typeface="Arial"/>
                <a:sym typeface="Arial"/>
              </a:rPr>
              <a:t>N Parent Support Group</a:t>
            </a:r>
            <a:endParaRPr/>
          </a:p>
        </p:txBody>
      </p:sp>
      <p:sp>
        <p:nvSpPr>
          <p:cNvPr id="586" name="Google Shape;586;g34fb3b83783_0_388"/>
          <p:cNvSpPr txBox="1"/>
          <p:nvPr/>
        </p:nvSpPr>
        <p:spPr>
          <a:xfrm>
            <a:off x="223625" y="793450"/>
            <a:ext cx="5530500" cy="461700"/>
          </a:xfrm>
          <a:prstGeom prst="rect">
            <a:avLst/>
          </a:prstGeom>
          <a:solidFill>
            <a:schemeClr val="accent4"/>
          </a:solidFill>
          <a:ln>
            <a:noFill/>
          </a:ln>
          <a:effectLst>
            <a:outerShdw blurRad="285750" rotWithShape="0" algn="bl" dir="5400000" dist="19050">
              <a:srgbClr val="000000">
                <a:alpha val="5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400">
                <a:solidFill>
                  <a:schemeClr val="lt1"/>
                </a:solidFill>
                <a:latin typeface="Calibri"/>
                <a:ea typeface="Calibri"/>
                <a:cs typeface="Calibri"/>
                <a:sym typeface="Calibri"/>
              </a:rPr>
              <a:t>EQUALITY ACT 2010</a:t>
            </a:r>
            <a:endParaRPr>
              <a:solidFill>
                <a:schemeClr val="lt1"/>
              </a:solidFill>
              <a:latin typeface="Calibri"/>
              <a:ea typeface="Calibri"/>
              <a:cs typeface="Calibri"/>
              <a:sym typeface="Calibri"/>
            </a:endParaRPr>
          </a:p>
        </p:txBody>
      </p:sp>
      <p:sp>
        <p:nvSpPr>
          <p:cNvPr id="587" name="Google Shape;587;g34fb3b83783_0_388"/>
          <p:cNvSpPr txBox="1"/>
          <p:nvPr/>
        </p:nvSpPr>
        <p:spPr>
          <a:xfrm>
            <a:off x="223622" y="1726950"/>
            <a:ext cx="5530500" cy="1169400"/>
          </a:xfrm>
          <a:prstGeom prst="rect">
            <a:avLst/>
          </a:prstGeom>
          <a:solidFill>
            <a:schemeClr val="lt1"/>
          </a:solidFill>
          <a:ln cap="flat" cmpd="sng" w="19050">
            <a:solidFill>
              <a:schemeClr val="accent4"/>
            </a:solidFill>
            <a:prstDash val="solid"/>
            <a:miter lim="800000"/>
            <a:headEnd len="sm" w="sm" type="none"/>
            <a:tailEnd len="sm" w="sm" type="none"/>
          </a:ln>
        </p:spPr>
        <p:txBody>
          <a:bodyPr anchorCtr="0" anchor="t" bIns="45700" lIns="91425" spcFirstLastPara="1" rIns="91425" wrap="square" tIns="45700">
            <a:spAutoFit/>
          </a:bodyPr>
          <a:lstStyle/>
          <a:p>
            <a:pPr indent="0" lvl="0" marL="0" rtl="0" algn="l">
              <a:lnSpc>
                <a:spcPct val="120000"/>
              </a:lnSpc>
              <a:spcBef>
                <a:spcPts val="0"/>
              </a:spcBef>
              <a:spcAft>
                <a:spcPts val="0"/>
              </a:spcAft>
              <a:buClr>
                <a:schemeClr val="dk1"/>
              </a:buClr>
              <a:buSzPts val="1100"/>
              <a:buFont typeface="Arial"/>
              <a:buNone/>
            </a:pPr>
            <a:r>
              <a:rPr b="1" lang="en-GB">
                <a:solidFill>
                  <a:schemeClr val="dk1"/>
                </a:solidFill>
                <a:highlight>
                  <a:srgbClr val="FFFFFF"/>
                </a:highlight>
                <a:latin typeface="Calibri"/>
                <a:ea typeface="Calibri"/>
                <a:cs typeface="Calibri"/>
                <a:sym typeface="Calibri"/>
              </a:rPr>
              <a:t>Direct discrimination</a:t>
            </a:r>
            <a:endParaRPr b="1">
              <a:solidFill>
                <a:schemeClr val="dk1"/>
              </a:solidFill>
              <a:highlight>
                <a:srgbClr val="FFFFFF"/>
              </a:highlight>
              <a:latin typeface="Calibri"/>
              <a:ea typeface="Calibri"/>
              <a:cs typeface="Calibri"/>
              <a:sym typeface="Calibri"/>
            </a:endParaRPr>
          </a:p>
          <a:p>
            <a:pPr indent="-292100" lvl="0" marL="457200" rtl="0" algn="just">
              <a:lnSpc>
                <a:spcPct val="150000"/>
              </a:lnSpc>
              <a:spcBef>
                <a:spcPts val="500"/>
              </a:spcBef>
              <a:spcAft>
                <a:spcPts val="0"/>
              </a:spcAft>
              <a:buClr>
                <a:srgbClr val="1E1E1E"/>
              </a:buClr>
              <a:buSzPts val="1000"/>
              <a:buFont typeface="Calibri"/>
              <a:buAutoNum type="arabicParenBoth"/>
            </a:pPr>
            <a:r>
              <a:rPr lang="en-GB" sz="1000">
                <a:solidFill>
                  <a:srgbClr val="1E1E1E"/>
                </a:solidFill>
                <a:highlight>
                  <a:srgbClr val="FFFFFF"/>
                </a:highlight>
                <a:latin typeface="Calibri"/>
                <a:ea typeface="Calibri"/>
                <a:cs typeface="Calibri"/>
                <a:sym typeface="Calibri"/>
              </a:rPr>
              <a:t>A person (A) discriminates against another (B) if, because of a protected characteristic, A treats B less favourably than A treats or would treat others.</a:t>
            </a:r>
            <a:endParaRPr sz="1000">
              <a:solidFill>
                <a:srgbClr val="1E1E1E"/>
              </a:solidFill>
              <a:highlight>
                <a:srgbClr val="FFFFFF"/>
              </a:highlight>
              <a:latin typeface="Calibri"/>
              <a:ea typeface="Calibri"/>
              <a:cs typeface="Calibri"/>
              <a:sym typeface="Calibri"/>
            </a:endParaRPr>
          </a:p>
          <a:p>
            <a:pPr indent="0" lvl="0" marL="0" rtl="0" algn="l">
              <a:lnSpc>
                <a:spcPct val="150000"/>
              </a:lnSpc>
              <a:spcBef>
                <a:spcPts val="600"/>
              </a:spcBef>
              <a:spcAft>
                <a:spcPts val="600"/>
              </a:spcAft>
              <a:buNone/>
            </a:pPr>
            <a:r>
              <a:t/>
            </a:r>
            <a:endParaRPr b="1">
              <a:solidFill>
                <a:schemeClr val="dk1"/>
              </a:solidFill>
              <a:highlight>
                <a:srgbClr val="FFFFFF"/>
              </a:highlight>
              <a:latin typeface="Calibri"/>
              <a:ea typeface="Calibri"/>
              <a:cs typeface="Calibri"/>
              <a:sym typeface="Calibri"/>
            </a:endParaRPr>
          </a:p>
        </p:txBody>
      </p:sp>
      <p:sp>
        <p:nvSpPr>
          <p:cNvPr id="588" name="Google Shape;588;g34fb3b83783_0_388"/>
          <p:cNvSpPr/>
          <p:nvPr/>
        </p:nvSpPr>
        <p:spPr>
          <a:xfrm>
            <a:off x="2236725" y="90950"/>
            <a:ext cx="9617100" cy="492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500">
                <a:solidFill>
                  <a:srgbClr val="15C2FF"/>
                </a:solidFill>
              </a:rPr>
              <a:t>                DISABILITY DISCRIMINATION</a:t>
            </a:r>
            <a:endParaRPr sz="1300"/>
          </a:p>
        </p:txBody>
      </p:sp>
      <p:sp>
        <p:nvSpPr>
          <p:cNvPr id="589" name="Google Shape;589;g34fb3b83783_0_388"/>
          <p:cNvSpPr txBox="1"/>
          <p:nvPr/>
        </p:nvSpPr>
        <p:spPr>
          <a:xfrm>
            <a:off x="223625" y="3029600"/>
            <a:ext cx="5530500" cy="1954200"/>
          </a:xfrm>
          <a:prstGeom prst="rect">
            <a:avLst/>
          </a:prstGeom>
          <a:solidFill>
            <a:schemeClr val="lt1"/>
          </a:solidFill>
          <a:ln cap="flat" cmpd="sng" w="19050">
            <a:solidFill>
              <a:schemeClr val="accent4"/>
            </a:solidFill>
            <a:prstDash val="solid"/>
            <a:miter lim="800000"/>
            <a:headEnd len="sm" w="sm" type="none"/>
            <a:tailEnd len="sm" w="sm" type="none"/>
          </a:ln>
        </p:spPr>
        <p:txBody>
          <a:bodyPr anchorCtr="0" anchor="t" bIns="45700" lIns="91425" spcFirstLastPara="1" rIns="91425" wrap="square" tIns="45700">
            <a:spAutoFit/>
          </a:bodyPr>
          <a:lstStyle/>
          <a:p>
            <a:pPr indent="0" lvl="0" marL="0" rtl="0" algn="l">
              <a:lnSpc>
                <a:spcPct val="120000"/>
              </a:lnSpc>
              <a:spcBef>
                <a:spcPts val="0"/>
              </a:spcBef>
              <a:spcAft>
                <a:spcPts val="0"/>
              </a:spcAft>
              <a:buClr>
                <a:schemeClr val="dk1"/>
              </a:buClr>
              <a:buSzPts val="1100"/>
              <a:buFont typeface="Arial"/>
              <a:buNone/>
            </a:pPr>
            <a:r>
              <a:rPr b="1" lang="en-GB">
                <a:solidFill>
                  <a:schemeClr val="dk1"/>
                </a:solidFill>
                <a:highlight>
                  <a:srgbClr val="FFFFFF"/>
                </a:highlight>
                <a:latin typeface="Calibri"/>
                <a:ea typeface="Calibri"/>
                <a:cs typeface="Calibri"/>
                <a:sym typeface="Calibri"/>
              </a:rPr>
              <a:t>Discrimination arising from disability</a:t>
            </a:r>
            <a:endParaRPr b="1">
              <a:solidFill>
                <a:schemeClr val="dk1"/>
              </a:solidFill>
              <a:highlight>
                <a:srgbClr val="FFFFFF"/>
              </a:highlight>
              <a:latin typeface="Calibri"/>
              <a:ea typeface="Calibri"/>
              <a:cs typeface="Calibri"/>
              <a:sym typeface="Calibri"/>
            </a:endParaRPr>
          </a:p>
          <a:p>
            <a:pPr indent="-292100" lvl="0" marL="457200" rtl="0" algn="l">
              <a:lnSpc>
                <a:spcPct val="150000"/>
              </a:lnSpc>
              <a:spcBef>
                <a:spcPts val="500"/>
              </a:spcBef>
              <a:spcAft>
                <a:spcPts val="0"/>
              </a:spcAft>
              <a:buClr>
                <a:srgbClr val="1E1E1E"/>
              </a:buClr>
              <a:buSzPts val="1000"/>
              <a:buFont typeface="Calibri"/>
              <a:buAutoNum type="arabicPeriod"/>
            </a:pPr>
            <a:r>
              <a:rPr lang="en-GB" sz="1000">
                <a:solidFill>
                  <a:srgbClr val="1E1E1E"/>
                </a:solidFill>
                <a:highlight>
                  <a:srgbClr val="FFFFFF"/>
                </a:highlight>
                <a:latin typeface="Calibri"/>
                <a:ea typeface="Calibri"/>
                <a:cs typeface="Calibri"/>
                <a:sym typeface="Calibri"/>
              </a:rPr>
              <a:t>A person (A) discriminates against a disabled person (B) if—</a:t>
            </a:r>
            <a:endParaRPr sz="1000">
              <a:solidFill>
                <a:srgbClr val="1E1E1E"/>
              </a:solidFill>
              <a:highlight>
                <a:srgbClr val="FFFFFF"/>
              </a:highlight>
              <a:latin typeface="Calibri"/>
              <a:ea typeface="Calibri"/>
              <a:cs typeface="Calibri"/>
              <a:sym typeface="Calibri"/>
            </a:endParaRPr>
          </a:p>
          <a:p>
            <a:pPr indent="-292100" lvl="1" marL="914400" rtl="0" algn="l">
              <a:lnSpc>
                <a:spcPct val="150000"/>
              </a:lnSpc>
              <a:spcBef>
                <a:spcPts val="0"/>
              </a:spcBef>
              <a:spcAft>
                <a:spcPts val="0"/>
              </a:spcAft>
              <a:buClr>
                <a:srgbClr val="1E1E1E"/>
              </a:buClr>
              <a:buSzPts val="1000"/>
              <a:buFont typeface="Calibri"/>
              <a:buAutoNum type="alphaLcPeriod"/>
            </a:pPr>
            <a:r>
              <a:rPr lang="en-GB" sz="1000">
                <a:solidFill>
                  <a:srgbClr val="1E1E1E"/>
                </a:solidFill>
                <a:highlight>
                  <a:srgbClr val="FFFFFF"/>
                </a:highlight>
                <a:latin typeface="Calibri"/>
                <a:ea typeface="Calibri"/>
                <a:cs typeface="Calibri"/>
                <a:sym typeface="Calibri"/>
              </a:rPr>
              <a:t>A treats B unfavourably because of something arising in consequence of B's disability, and</a:t>
            </a:r>
            <a:endParaRPr sz="1000">
              <a:solidFill>
                <a:srgbClr val="1E1E1E"/>
              </a:solidFill>
              <a:highlight>
                <a:srgbClr val="FFFFFF"/>
              </a:highlight>
              <a:latin typeface="Calibri"/>
              <a:ea typeface="Calibri"/>
              <a:cs typeface="Calibri"/>
              <a:sym typeface="Calibri"/>
            </a:endParaRPr>
          </a:p>
          <a:p>
            <a:pPr indent="-292100" lvl="1" marL="914400" rtl="0" algn="l">
              <a:lnSpc>
                <a:spcPct val="150000"/>
              </a:lnSpc>
              <a:spcBef>
                <a:spcPts val="0"/>
              </a:spcBef>
              <a:spcAft>
                <a:spcPts val="0"/>
              </a:spcAft>
              <a:buClr>
                <a:srgbClr val="1E1E1E"/>
              </a:buClr>
              <a:buSzPts val="1000"/>
              <a:buFont typeface="Calibri"/>
              <a:buAutoNum type="alphaLcPeriod"/>
            </a:pPr>
            <a:r>
              <a:rPr lang="en-GB" sz="1000">
                <a:solidFill>
                  <a:srgbClr val="1E1E1E"/>
                </a:solidFill>
                <a:highlight>
                  <a:srgbClr val="FFFFFF"/>
                </a:highlight>
                <a:latin typeface="Calibri"/>
                <a:ea typeface="Calibri"/>
                <a:cs typeface="Calibri"/>
                <a:sym typeface="Calibri"/>
              </a:rPr>
              <a:t>A cannot show that the treatment is a proportionate means of achieving a legitimate aim.</a:t>
            </a:r>
            <a:endParaRPr sz="1000">
              <a:solidFill>
                <a:srgbClr val="1E1E1E"/>
              </a:solidFill>
              <a:highlight>
                <a:srgbClr val="FFFFFF"/>
              </a:highlight>
              <a:latin typeface="Calibri"/>
              <a:ea typeface="Calibri"/>
              <a:cs typeface="Calibri"/>
              <a:sym typeface="Calibri"/>
            </a:endParaRPr>
          </a:p>
          <a:p>
            <a:pPr indent="-292100" lvl="0" marL="457200" rtl="0" algn="l">
              <a:lnSpc>
                <a:spcPct val="150000"/>
              </a:lnSpc>
              <a:spcBef>
                <a:spcPts val="0"/>
              </a:spcBef>
              <a:spcAft>
                <a:spcPts val="0"/>
              </a:spcAft>
              <a:buClr>
                <a:srgbClr val="1E1E1E"/>
              </a:buClr>
              <a:buSzPts val="1000"/>
              <a:buFont typeface="Calibri"/>
              <a:buAutoNum type="arabicPeriod"/>
            </a:pPr>
            <a:r>
              <a:rPr lang="en-GB" sz="1000">
                <a:solidFill>
                  <a:srgbClr val="1E1E1E"/>
                </a:solidFill>
                <a:highlight>
                  <a:srgbClr val="FFFFFF"/>
                </a:highlight>
                <a:latin typeface="Calibri"/>
                <a:ea typeface="Calibri"/>
                <a:cs typeface="Calibri"/>
                <a:sym typeface="Calibri"/>
              </a:rPr>
              <a:t>Subsection (1) does not apply if A shows that A did not know, and could not reasonably have been expected to know, that B had the disability.</a:t>
            </a:r>
            <a:endParaRPr b="1">
              <a:solidFill>
                <a:schemeClr val="dk1"/>
              </a:solidFill>
              <a:highlight>
                <a:srgbClr val="FFFFFF"/>
              </a:highlight>
              <a:latin typeface="Calibri"/>
              <a:ea typeface="Calibri"/>
              <a:cs typeface="Calibri"/>
              <a:sym typeface="Calibri"/>
            </a:endParaRPr>
          </a:p>
        </p:txBody>
      </p:sp>
      <p:sp>
        <p:nvSpPr>
          <p:cNvPr id="590" name="Google Shape;590;g34fb3b83783_0_388"/>
          <p:cNvSpPr txBox="1"/>
          <p:nvPr/>
        </p:nvSpPr>
        <p:spPr>
          <a:xfrm>
            <a:off x="223625" y="5117050"/>
            <a:ext cx="5530500" cy="1107600"/>
          </a:xfrm>
          <a:prstGeom prst="rect">
            <a:avLst/>
          </a:prstGeom>
          <a:solidFill>
            <a:schemeClr val="lt1"/>
          </a:solidFill>
          <a:ln cap="flat" cmpd="sng" w="19050">
            <a:solidFill>
              <a:schemeClr val="accent4"/>
            </a:solidFill>
            <a:prstDash val="solid"/>
            <a:miter lim="800000"/>
            <a:headEnd len="sm" w="sm" type="none"/>
            <a:tailEnd len="sm" w="sm" type="none"/>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b="1" lang="en-GB">
                <a:solidFill>
                  <a:schemeClr val="dk1"/>
                </a:solidFill>
                <a:highlight>
                  <a:srgbClr val="FFFFFF"/>
                </a:highlight>
                <a:latin typeface="Calibri"/>
                <a:ea typeface="Calibri"/>
                <a:cs typeface="Calibri"/>
                <a:sym typeface="Calibri"/>
              </a:rPr>
              <a:t>Indirect Discrimination </a:t>
            </a:r>
            <a:endParaRPr b="1">
              <a:solidFill>
                <a:schemeClr val="dk1"/>
              </a:solidFill>
              <a:highlight>
                <a:srgbClr val="FFFFFF"/>
              </a:highlight>
              <a:latin typeface="Calibri"/>
              <a:ea typeface="Calibri"/>
              <a:cs typeface="Calibri"/>
              <a:sym typeface="Calibri"/>
            </a:endParaRPr>
          </a:p>
          <a:p>
            <a:pPr indent="-292100" lvl="0" marL="457200" rtl="0" algn="l">
              <a:lnSpc>
                <a:spcPct val="150000"/>
              </a:lnSpc>
              <a:spcBef>
                <a:spcPts val="500"/>
              </a:spcBef>
              <a:spcAft>
                <a:spcPts val="0"/>
              </a:spcAft>
              <a:buClr>
                <a:srgbClr val="1E1E1E"/>
              </a:buClr>
              <a:buSzPts val="1000"/>
              <a:buFont typeface="Calibri"/>
              <a:buAutoNum type="arabicPeriod"/>
            </a:pPr>
            <a:r>
              <a:rPr lang="en-GB" sz="1000">
                <a:solidFill>
                  <a:srgbClr val="1E1E1E"/>
                </a:solidFill>
                <a:highlight>
                  <a:srgbClr val="FFFFFF"/>
                </a:highlight>
                <a:latin typeface="Calibri"/>
                <a:ea typeface="Calibri"/>
                <a:cs typeface="Calibri"/>
                <a:sym typeface="Calibri"/>
              </a:rPr>
              <a:t>A person (A) discriminates against another (B) if A applies to B a provision, criterion or practice which is discriminatory in relation to a relevant protected characteristic of B's.</a:t>
            </a:r>
            <a:endParaRPr sz="1000">
              <a:solidFill>
                <a:srgbClr val="1E1E1E"/>
              </a:solidFill>
              <a:highlight>
                <a:srgbClr val="FFFFFF"/>
              </a:highlight>
              <a:latin typeface="Calibri"/>
              <a:ea typeface="Calibri"/>
              <a:cs typeface="Calibri"/>
              <a:sym typeface="Calibri"/>
            </a:endParaRPr>
          </a:p>
          <a:p>
            <a:pPr indent="0" lvl="0" marL="0" rtl="0" algn="l">
              <a:lnSpc>
                <a:spcPct val="150000"/>
              </a:lnSpc>
              <a:spcBef>
                <a:spcPts val="600"/>
              </a:spcBef>
              <a:spcAft>
                <a:spcPts val="600"/>
              </a:spcAft>
              <a:buNone/>
            </a:pPr>
            <a:r>
              <a:t/>
            </a:r>
            <a:endParaRPr sz="1000">
              <a:solidFill>
                <a:srgbClr val="1E1E1E"/>
              </a:solidFill>
              <a:highlight>
                <a:srgbClr val="FFFFFF"/>
              </a:highlight>
              <a:latin typeface="Calibri"/>
              <a:ea typeface="Calibri"/>
              <a:cs typeface="Calibri"/>
              <a:sym typeface="Calibri"/>
            </a:endParaRPr>
          </a:p>
        </p:txBody>
      </p:sp>
      <p:graphicFrame>
        <p:nvGraphicFramePr>
          <p:cNvPr id="591" name="Google Shape;591;g34fb3b83783_0_388"/>
          <p:cNvGraphicFramePr/>
          <p:nvPr/>
        </p:nvGraphicFramePr>
        <p:xfrm>
          <a:off x="6050175" y="792663"/>
          <a:ext cx="3000000" cy="3000000"/>
        </p:xfrm>
        <a:graphic>
          <a:graphicData uri="http://schemas.openxmlformats.org/drawingml/2006/table">
            <a:tbl>
              <a:tblPr>
                <a:noFill/>
                <a:tableStyleId>{0F40776D-2FDE-4DC5-A468-421D02A17BC8}</a:tableStyleId>
              </a:tblPr>
              <a:tblGrid>
                <a:gridCol w="1934550"/>
                <a:gridCol w="1934550"/>
                <a:gridCol w="1934550"/>
              </a:tblGrid>
              <a:tr h="439575">
                <a:tc gridSpan="3">
                  <a:txBody>
                    <a:bodyPr/>
                    <a:lstStyle/>
                    <a:p>
                      <a:pPr indent="0" lvl="0" marL="0" rtl="0" algn="ctr">
                        <a:lnSpc>
                          <a:spcPct val="115000"/>
                        </a:lnSpc>
                        <a:spcBef>
                          <a:spcPts val="0"/>
                        </a:spcBef>
                        <a:spcAft>
                          <a:spcPts val="0"/>
                        </a:spcAft>
                        <a:buNone/>
                      </a:pPr>
                      <a:r>
                        <a:rPr b="1" lang="en-GB" sz="1600">
                          <a:solidFill>
                            <a:schemeClr val="lt1"/>
                          </a:solidFill>
                          <a:latin typeface="Calibri"/>
                          <a:ea typeface="Calibri"/>
                          <a:cs typeface="Calibri"/>
                          <a:sym typeface="Calibri"/>
                        </a:rPr>
                        <a:t>TYPES OF DISABILITY DISCRIMINATION</a:t>
                      </a:r>
                      <a:endParaRPr b="1" sz="1600">
                        <a:solidFill>
                          <a:schemeClr val="lt1"/>
                        </a:solidFill>
                        <a:latin typeface="Calibri"/>
                        <a:ea typeface="Calibri"/>
                        <a:cs typeface="Calibri"/>
                        <a:sym typeface="Calibri"/>
                      </a:endParaRPr>
                    </a:p>
                  </a:txBody>
                  <a:tcPr marT="91425" marB="91425" marR="91425" marL="91425">
                    <a:lnL cap="flat" cmpd="sng" w="9525">
                      <a:solidFill>
                        <a:srgbClr val="F2A982"/>
                      </a:solidFill>
                      <a:prstDash val="solid"/>
                      <a:round/>
                      <a:headEnd len="sm" w="sm" type="none"/>
                      <a:tailEnd len="sm" w="sm" type="none"/>
                    </a:lnL>
                    <a:lnR cap="flat" cmpd="sng" w="9525">
                      <a:solidFill>
                        <a:srgbClr val="F2A982"/>
                      </a:solidFill>
                      <a:prstDash val="solid"/>
                      <a:round/>
                      <a:headEnd len="sm" w="sm" type="none"/>
                      <a:tailEnd len="sm" w="sm" type="none"/>
                    </a:lnR>
                    <a:lnT cap="flat" cmpd="sng" w="9525">
                      <a:solidFill>
                        <a:srgbClr val="F2A982"/>
                      </a:solidFill>
                      <a:prstDash val="solid"/>
                      <a:round/>
                      <a:headEnd len="sm" w="sm" type="none"/>
                      <a:tailEnd len="sm" w="sm" type="none"/>
                    </a:lnT>
                    <a:lnB cap="flat" cmpd="sng" w="9525">
                      <a:solidFill>
                        <a:srgbClr val="F2A982"/>
                      </a:solidFill>
                      <a:prstDash val="solid"/>
                      <a:round/>
                      <a:headEnd len="sm" w="sm" type="none"/>
                      <a:tailEnd len="sm" w="sm" type="none"/>
                    </a:lnB>
                    <a:solidFill>
                      <a:srgbClr val="F2A982"/>
                    </a:solidFill>
                  </a:tcPr>
                </a:tc>
                <a:tc hMerge="1"/>
                <a:tc hMerge="1"/>
              </a:tr>
              <a:tr h="408175">
                <a:tc>
                  <a:txBody>
                    <a:bodyPr/>
                    <a:lstStyle/>
                    <a:p>
                      <a:pPr indent="0" lvl="0" marL="0" rtl="0" algn="ctr">
                        <a:lnSpc>
                          <a:spcPct val="115000"/>
                        </a:lnSpc>
                        <a:spcBef>
                          <a:spcPts val="0"/>
                        </a:spcBef>
                        <a:spcAft>
                          <a:spcPts val="0"/>
                        </a:spcAft>
                        <a:buNone/>
                      </a:pPr>
                      <a:r>
                        <a:rPr b="1" lang="en-GB">
                          <a:solidFill>
                            <a:schemeClr val="lt1"/>
                          </a:solidFill>
                          <a:latin typeface="Calibri"/>
                          <a:ea typeface="Calibri"/>
                          <a:cs typeface="Calibri"/>
                          <a:sym typeface="Calibri"/>
                        </a:rPr>
                        <a:t>Type</a:t>
                      </a:r>
                      <a:endParaRPr b="1">
                        <a:solidFill>
                          <a:schemeClr val="lt1"/>
                        </a:solidFill>
                        <a:latin typeface="Calibri"/>
                        <a:ea typeface="Calibri"/>
                        <a:cs typeface="Calibri"/>
                        <a:sym typeface="Calibri"/>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F2A982"/>
                      </a:solidFill>
                      <a:prstDash val="solid"/>
                      <a:round/>
                      <a:headEnd len="sm" w="sm" type="none"/>
                      <a:tailEnd len="sm" w="sm" type="none"/>
                    </a:lnT>
                    <a:lnB cap="flat" cmpd="sng" w="9525">
                      <a:solidFill>
                        <a:srgbClr val="9E9E9E"/>
                      </a:solidFill>
                      <a:prstDash val="solid"/>
                      <a:round/>
                      <a:headEnd len="sm" w="sm" type="none"/>
                      <a:tailEnd len="sm" w="sm" type="none"/>
                    </a:lnB>
                    <a:solidFill>
                      <a:srgbClr val="F2A982"/>
                    </a:solidFill>
                  </a:tcPr>
                </a:tc>
                <a:tc>
                  <a:txBody>
                    <a:bodyPr/>
                    <a:lstStyle/>
                    <a:p>
                      <a:pPr indent="0" lvl="0" marL="0" rtl="0" algn="ctr">
                        <a:lnSpc>
                          <a:spcPct val="115000"/>
                        </a:lnSpc>
                        <a:spcBef>
                          <a:spcPts val="0"/>
                        </a:spcBef>
                        <a:spcAft>
                          <a:spcPts val="0"/>
                        </a:spcAft>
                        <a:buNone/>
                      </a:pPr>
                      <a:r>
                        <a:rPr b="1" lang="en-GB">
                          <a:solidFill>
                            <a:schemeClr val="lt1"/>
                          </a:solidFill>
                          <a:latin typeface="Calibri"/>
                          <a:ea typeface="Calibri"/>
                          <a:cs typeface="Calibri"/>
                          <a:sym typeface="Calibri"/>
                        </a:rPr>
                        <a:t>Definition</a:t>
                      </a:r>
                      <a:endParaRPr b="1">
                        <a:solidFill>
                          <a:schemeClr val="lt1"/>
                        </a:solidFill>
                        <a:latin typeface="Calibri"/>
                        <a:ea typeface="Calibri"/>
                        <a:cs typeface="Calibri"/>
                        <a:sym typeface="Calibri"/>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F2A982"/>
                      </a:solidFill>
                      <a:prstDash val="solid"/>
                      <a:round/>
                      <a:headEnd len="sm" w="sm" type="none"/>
                      <a:tailEnd len="sm" w="sm" type="none"/>
                    </a:lnT>
                    <a:lnB cap="flat" cmpd="sng" w="9525">
                      <a:solidFill>
                        <a:srgbClr val="9E9E9E"/>
                      </a:solidFill>
                      <a:prstDash val="solid"/>
                      <a:round/>
                      <a:headEnd len="sm" w="sm" type="none"/>
                      <a:tailEnd len="sm" w="sm" type="none"/>
                    </a:lnB>
                    <a:solidFill>
                      <a:srgbClr val="F2A982"/>
                    </a:solidFill>
                  </a:tcPr>
                </a:tc>
                <a:tc>
                  <a:txBody>
                    <a:bodyPr/>
                    <a:lstStyle/>
                    <a:p>
                      <a:pPr indent="0" lvl="0" marL="0" rtl="0" algn="ctr">
                        <a:lnSpc>
                          <a:spcPct val="115000"/>
                        </a:lnSpc>
                        <a:spcBef>
                          <a:spcPts val="0"/>
                        </a:spcBef>
                        <a:spcAft>
                          <a:spcPts val="0"/>
                        </a:spcAft>
                        <a:buNone/>
                      </a:pPr>
                      <a:r>
                        <a:rPr b="1" lang="en-GB">
                          <a:solidFill>
                            <a:schemeClr val="lt1"/>
                          </a:solidFill>
                          <a:latin typeface="Calibri"/>
                          <a:ea typeface="Calibri"/>
                          <a:cs typeface="Calibri"/>
                          <a:sym typeface="Calibri"/>
                        </a:rPr>
                        <a:t>Example</a:t>
                      </a:r>
                      <a:endParaRPr b="1">
                        <a:solidFill>
                          <a:schemeClr val="lt1"/>
                        </a:solidFill>
                        <a:latin typeface="Calibri"/>
                        <a:ea typeface="Calibri"/>
                        <a:cs typeface="Calibri"/>
                        <a:sym typeface="Calibri"/>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F2A982"/>
                      </a:solidFill>
                      <a:prstDash val="solid"/>
                      <a:round/>
                      <a:headEnd len="sm" w="sm" type="none"/>
                      <a:tailEnd len="sm" w="sm" type="none"/>
                    </a:lnT>
                    <a:lnB cap="flat" cmpd="sng" w="9525">
                      <a:solidFill>
                        <a:srgbClr val="9E9E9E"/>
                      </a:solidFill>
                      <a:prstDash val="solid"/>
                      <a:round/>
                      <a:headEnd len="sm" w="sm" type="none"/>
                      <a:tailEnd len="sm" w="sm" type="none"/>
                    </a:lnB>
                    <a:solidFill>
                      <a:srgbClr val="F2A982"/>
                    </a:solidFill>
                  </a:tcPr>
                </a:tc>
              </a:tr>
              <a:tr h="533775">
                <a:tc>
                  <a:txBody>
                    <a:bodyPr/>
                    <a:lstStyle/>
                    <a:p>
                      <a:pPr indent="0" lvl="0" marL="0" rtl="0" algn="l">
                        <a:spcBef>
                          <a:spcPts val="0"/>
                        </a:spcBef>
                        <a:spcAft>
                          <a:spcPts val="0"/>
                        </a:spcAft>
                        <a:buNone/>
                      </a:pPr>
                      <a:r>
                        <a:rPr lang="en-GB" sz="1100">
                          <a:latin typeface="Calibri"/>
                          <a:ea typeface="Calibri"/>
                          <a:cs typeface="Calibri"/>
                          <a:sym typeface="Calibri"/>
                        </a:rPr>
                        <a:t>Direct Discrimination</a:t>
                      </a:r>
                      <a:endParaRPr sz="1100">
                        <a:latin typeface="Calibri"/>
                        <a:ea typeface="Calibri"/>
                        <a:cs typeface="Calibri"/>
                        <a:sym typeface="Calibri"/>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rPr lang="en-GB" sz="1100">
                          <a:solidFill>
                            <a:schemeClr val="dk1"/>
                          </a:solidFill>
                          <a:latin typeface="Calibri"/>
                          <a:ea typeface="Calibri"/>
                          <a:cs typeface="Calibri"/>
                          <a:sym typeface="Calibri"/>
                        </a:rPr>
                        <a:t>Less favourable treatment </a:t>
                      </a:r>
                      <a:r>
                        <a:rPr b="1" lang="en-GB" sz="1100">
                          <a:solidFill>
                            <a:schemeClr val="dk1"/>
                          </a:solidFill>
                          <a:latin typeface="Calibri"/>
                          <a:ea typeface="Calibri"/>
                          <a:cs typeface="Calibri"/>
                          <a:sym typeface="Calibri"/>
                        </a:rPr>
                        <a:t>because of disability</a:t>
                      </a:r>
                      <a:r>
                        <a:rPr lang="en-GB" sz="1100">
                          <a:solidFill>
                            <a:schemeClr val="dk1"/>
                          </a:solidFill>
                          <a:latin typeface="Calibri"/>
                          <a:ea typeface="Calibri"/>
                          <a:cs typeface="Calibri"/>
                          <a:sym typeface="Calibri"/>
                        </a:rPr>
                        <a:t>.</a:t>
                      </a:r>
                      <a:endParaRPr sz="1100">
                        <a:latin typeface="Calibri"/>
                        <a:ea typeface="Calibri"/>
                        <a:cs typeface="Calibri"/>
                        <a:sym typeface="Calibri"/>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rPr lang="en-GB" sz="1100">
                          <a:latin typeface="Calibri"/>
                          <a:ea typeface="Calibri"/>
                          <a:cs typeface="Calibri"/>
                          <a:sym typeface="Calibri"/>
                        </a:rPr>
                        <a:t>Excluding a pupil from a trip because they are autistic.</a:t>
                      </a:r>
                      <a:endParaRPr sz="1100">
                        <a:latin typeface="Calibri"/>
                        <a:ea typeface="Calibri"/>
                        <a:cs typeface="Calibri"/>
                        <a:sym typeface="Calibri"/>
                      </a:endParaRPr>
                    </a:p>
                  </a:txBody>
                  <a:tcPr marT="91425" marB="91425" marR="91425" marL="91425">
                    <a:lnT cap="flat" cmpd="sng" w="9525">
                      <a:solidFill>
                        <a:srgbClr val="9E9E9E"/>
                      </a:solidFill>
                      <a:prstDash val="solid"/>
                      <a:round/>
                      <a:headEnd len="sm" w="sm" type="none"/>
                      <a:tailEnd len="sm" w="sm" type="none"/>
                    </a:lnT>
                  </a:tcPr>
                </a:tc>
              </a:tr>
              <a:tr h="706475">
                <a:tc>
                  <a:txBody>
                    <a:bodyPr/>
                    <a:lstStyle/>
                    <a:p>
                      <a:pPr indent="0" lvl="0" marL="0" rtl="0" algn="l">
                        <a:spcBef>
                          <a:spcPts val="0"/>
                        </a:spcBef>
                        <a:spcAft>
                          <a:spcPts val="0"/>
                        </a:spcAft>
                        <a:buNone/>
                      </a:pPr>
                      <a:r>
                        <a:rPr lang="en-GB" sz="1100">
                          <a:latin typeface="Calibri"/>
                          <a:ea typeface="Calibri"/>
                          <a:cs typeface="Calibri"/>
                          <a:sym typeface="Calibri"/>
                        </a:rPr>
                        <a:t>Indirect Discrimination</a:t>
                      </a:r>
                      <a:endParaRPr sz="11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GB" sz="1100">
                          <a:solidFill>
                            <a:schemeClr val="dk1"/>
                          </a:solidFill>
                          <a:latin typeface="Calibri"/>
                          <a:ea typeface="Calibri"/>
                          <a:cs typeface="Calibri"/>
                          <a:sym typeface="Calibri"/>
                        </a:rPr>
                        <a:t>Applying a rule or policy that </a:t>
                      </a:r>
                      <a:r>
                        <a:rPr b="1" lang="en-GB" sz="1100">
                          <a:solidFill>
                            <a:schemeClr val="dk1"/>
                          </a:solidFill>
                          <a:latin typeface="Calibri"/>
                          <a:ea typeface="Calibri"/>
                          <a:cs typeface="Calibri"/>
                          <a:sym typeface="Calibri"/>
                        </a:rPr>
                        <a:t>disadvantages disabled pupils</a:t>
                      </a:r>
                      <a:r>
                        <a:rPr lang="en-GB" sz="1100">
                          <a:solidFill>
                            <a:schemeClr val="dk1"/>
                          </a:solidFill>
                          <a:latin typeface="Calibri"/>
                          <a:ea typeface="Calibri"/>
                          <a:cs typeface="Calibri"/>
                          <a:sym typeface="Calibri"/>
                        </a:rPr>
                        <a:t>.</a:t>
                      </a:r>
                      <a:endParaRPr sz="11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GB" sz="1100">
                          <a:latin typeface="Calibri"/>
                          <a:ea typeface="Calibri"/>
                          <a:cs typeface="Calibri"/>
                          <a:sym typeface="Calibri"/>
                        </a:rPr>
                        <a:t>Requiring all pupils to sit still for long periods without flexibility.</a:t>
                      </a:r>
                      <a:endParaRPr sz="1100">
                        <a:latin typeface="Calibri"/>
                        <a:ea typeface="Calibri"/>
                        <a:cs typeface="Calibri"/>
                        <a:sym typeface="Calibri"/>
                      </a:endParaRPr>
                    </a:p>
                  </a:txBody>
                  <a:tcPr marT="91425" marB="91425" marR="91425" marL="91425"/>
                </a:tc>
              </a:tr>
              <a:tr h="879175">
                <a:tc>
                  <a:txBody>
                    <a:bodyPr/>
                    <a:lstStyle/>
                    <a:p>
                      <a:pPr indent="0" lvl="0" marL="0" rtl="0" algn="l">
                        <a:spcBef>
                          <a:spcPts val="0"/>
                        </a:spcBef>
                        <a:spcAft>
                          <a:spcPts val="0"/>
                        </a:spcAft>
                        <a:buNone/>
                      </a:pPr>
                      <a:r>
                        <a:rPr lang="en-GB" sz="1100">
                          <a:latin typeface="Calibri"/>
                          <a:ea typeface="Calibri"/>
                          <a:cs typeface="Calibri"/>
                          <a:sym typeface="Calibri"/>
                        </a:rPr>
                        <a:t>Failure to Make Reasonable Adjustments</a:t>
                      </a:r>
                      <a:endParaRPr sz="11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GB" sz="1100">
                          <a:latin typeface="Calibri"/>
                          <a:ea typeface="Calibri"/>
                          <a:cs typeface="Calibri"/>
                          <a:sym typeface="Calibri"/>
                        </a:rPr>
                        <a:t>Not adapting policies, practices or environments to remove barriers.</a:t>
                      </a:r>
                      <a:endParaRPr sz="11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GB" sz="1100">
                          <a:latin typeface="Calibri"/>
                          <a:ea typeface="Calibri"/>
                          <a:cs typeface="Calibri"/>
                          <a:sym typeface="Calibri"/>
                        </a:rPr>
                        <a:t>Not providing a quiet space or sensory support for a child with sensory processing needs.</a:t>
                      </a:r>
                      <a:endParaRPr sz="1100">
                        <a:latin typeface="Calibri"/>
                        <a:ea typeface="Calibri"/>
                        <a:cs typeface="Calibri"/>
                        <a:sym typeface="Calibri"/>
                      </a:endParaRPr>
                    </a:p>
                  </a:txBody>
                  <a:tcPr marT="91425" marB="91425" marR="91425" marL="91425"/>
                </a:tc>
              </a:tr>
              <a:tr h="1051875">
                <a:tc>
                  <a:txBody>
                    <a:bodyPr/>
                    <a:lstStyle/>
                    <a:p>
                      <a:pPr indent="0" lvl="0" marL="0" rtl="0" algn="l">
                        <a:spcBef>
                          <a:spcPts val="0"/>
                        </a:spcBef>
                        <a:spcAft>
                          <a:spcPts val="0"/>
                        </a:spcAft>
                        <a:buNone/>
                      </a:pPr>
                      <a:r>
                        <a:rPr lang="en-GB" sz="1100">
                          <a:latin typeface="Calibri"/>
                          <a:ea typeface="Calibri"/>
                          <a:cs typeface="Calibri"/>
                          <a:sym typeface="Calibri"/>
                        </a:rPr>
                        <a:t>Discrimination Arising from Disability</a:t>
                      </a:r>
                      <a:endParaRPr sz="11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GB" sz="1100">
                          <a:latin typeface="Calibri"/>
                          <a:ea typeface="Calibri"/>
                          <a:cs typeface="Calibri"/>
                          <a:sym typeface="Calibri"/>
                        </a:rPr>
                        <a:t>Treating a pupil unfavourably because of something linked to their disability.</a:t>
                      </a:r>
                      <a:endParaRPr sz="11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GB" sz="1100">
                          <a:latin typeface="Calibri"/>
                          <a:ea typeface="Calibri"/>
                          <a:cs typeface="Calibri"/>
                          <a:sym typeface="Calibri"/>
                        </a:rPr>
                        <a:t>Disciplining a child for behaviour that stems from unmet SEN needs, like meltdown due to sensory overload.</a:t>
                      </a:r>
                      <a:endParaRPr sz="1100">
                        <a:latin typeface="Calibri"/>
                        <a:ea typeface="Calibri"/>
                        <a:cs typeface="Calibri"/>
                        <a:sym typeface="Calibri"/>
                      </a:endParaRPr>
                    </a:p>
                  </a:txBody>
                  <a:tcPr marT="91425" marB="91425" marR="91425" marL="91425"/>
                </a:tc>
              </a:tr>
              <a:tr h="706475">
                <a:tc>
                  <a:txBody>
                    <a:bodyPr/>
                    <a:lstStyle/>
                    <a:p>
                      <a:pPr indent="0" lvl="0" marL="0" rtl="0" algn="l">
                        <a:spcBef>
                          <a:spcPts val="0"/>
                        </a:spcBef>
                        <a:spcAft>
                          <a:spcPts val="0"/>
                        </a:spcAft>
                        <a:buNone/>
                      </a:pPr>
                      <a:r>
                        <a:rPr lang="en-GB" sz="1100">
                          <a:latin typeface="Calibri"/>
                          <a:ea typeface="Calibri"/>
                          <a:cs typeface="Calibri"/>
                          <a:sym typeface="Calibri"/>
                        </a:rPr>
                        <a:t>Harassment</a:t>
                      </a:r>
                      <a:endParaRPr sz="11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GB" sz="1100">
                          <a:latin typeface="Calibri"/>
                          <a:ea typeface="Calibri"/>
                          <a:cs typeface="Calibri"/>
                          <a:sym typeface="Calibri"/>
                        </a:rPr>
                        <a:t>Unwanted behaviour related to disability that violates dignity.</a:t>
                      </a:r>
                      <a:endParaRPr sz="11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GB" sz="1100">
                          <a:latin typeface="Calibri"/>
                          <a:ea typeface="Calibri"/>
                          <a:cs typeface="Calibri"/>
                          <a:sym typeface="Calibri"/>
                        </a:rPr>
                        <a:t>Staff mocking or dismissing a pupil’s needs or diagnosis.</a:t>
                      </a:r>
                      <a:endParaRPr sz="1100">
                        <a:latin typeface="Calibri"/>
                        <a:ea typeface="Calibri"/>
                        <a:cs typeface="Calibri"/>
                        <a:sym typeface="Calibri"/>
                      </a:endParaRPr>
                    </a:p>
                  </a:txBody>
                  <a:tcPr marT="91425" marB="91425" marR="91425" marL="91425"/>
                </a:tc>
              </a:tr>
              <a:tr h="706475">
                <a:tc>
                  <a:txBody>
                    <a:bodyPr/>
                    <a:lstStyle/>
                    <a:p>
                      <a:pPr indent="0" lvl="0" marL="0" rtl="0" algn="l">
                        <a:spcBef>
                          <a:spcPts val="0"/>
                        </a:spcBef>
                        <a:spcAft>
                          <a:spcPts val="0"/>
                        </a:spcAft>
                        <a:buNone/>
                      </a:pPr>
                      <a:r>
                        <a:rPr lang="en-GB" sz="1100">
                          <a:latin typeface="Calibri"/>
                          <a:ea typeface="Calibri"/>
                          <a:cs typeface="Calibri"/>
                          <a:sym typeface="Calibri"/>
                        </a:rPr>
                        <a:t>Victimisation</a:t>
                      </a:r>
                      <a:endParaRPr sz="11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GB" sz="1100">
                          <a:latin typeface="Calibri"/>
                          <a:ea typeface="Calibri"/>
                          <a:cs typeface="Calibri"/>
                          <a:sym typeface="Calibri"/>
                        </a:rPr>
                        <a:t>Punishing a pupil or parent for asserting their legal rights.</a:t>
                      </a:r>
                      <a:endParaRPr sz="11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GB" sz="1100">
                          <a:latin typeface="Calibri"/>
                          <a:ea typeface="Calibri"/>
                          <a:cs typeface="Calibri"/>
                          <a:sym typeface="Calibri"/>
                        </a:rPr>
                        <a:t>Retaliating after a parent complains about lack of support.</a:t>
                      </a:r>
                      <a:endParaRPr sz="1100">
                        <a:latin typeface="Calibri"/>
                        <a:ea typeface="Calibri"/>
                        <a:cs typeface="Calibri"/>
                        <a:sym typeface="Calibri"/>
                      </a:endParaRPr>
                    </a:p>
                  </a:txBody>
                  <a:tcPr marT="91425" marB="91425" marR="91425" marL="91425"/>
                </a:tc>
              </a:tr>
            </a:tbl>
          </a:graphicData>
        </a:graphic>
      </p:graphicFrame>
      <p:pic>
        <p:nvPicPr>
          <p:cNvPr id="592" name="Google Shape;592;g34fb3b83783_0_388"/>
          <p:cNvPicPr preferRelativeResize="0"/>
          <p:nvPr/>
        </p:nvPicPr>
        <p:blipFill rotWithShape="1">
          <a:blip r:embed="rId3">
            <a:alphaModFix/>
          </a:blip>
          <a:srcRect b="0" l="0" r="0" t="0"/>
          <a:stretch/>
        </p:blipFill>
        <p:spPr>
          <a:xfrm>
            <a:off x="143950" y="0"/>
            <a:ext cx="1647576" cy="8277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96" name="Shape 596"/>
        <p:cNvGrpSpPr/>
        <p:nvPr/>
      </p:nvGrpSpPr>
      <p:grpSpPr>
        <a:xfrm>
          <a:off x="0" y="0"/>
          <a:ext cx="0" cy="0"/>
          <a:chOff x="0" y="0"/>
          <a:chExt cx="0" cy="0"/>
        </a:xfrm>
      </p:grpSpPr>
      <p:sp>
        <p:nvSpPr>
          <p:cNvPr id="597" name="Google Shape;597;g34e74833aa5_0_92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98" name="Google Shape;598;g34e74833aa5_0_924"/>
          <p:cNvSpPr/>
          <p:nvPr/>
        </p:nvSpPr>
        <p:spPr>
          <a:xfrm>
            <a:off x="0" y="0"/>
            <a:ext cx="12192000" cy="6858000"/>
          </a:xfrm>
          <a:prstGeom prst="rect">
            <a:avLst/>
          </a:prstGeom>
          <a:solidFill>
            <a:srgbClr val="FAE2D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99" name="Google Shape;599;g34e74833aa5_0_924"/>
          <p:cNvSpPr/>
          <p:nvPr/>
        </p:nvSpPr>
        <p:spPr>
          <a:xfrm>
            <a:off x="685800" y="685800"/>
            <a:ext cx="108204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00" name="Google Shape;600;g34e74833aa5_0_924"/>
          <p:cNvSpPr/>
          <p:nvPr/>
        </p:nvSpPr>
        <p:spPr>
          <a:xfrm>
            <a:off x="2350200" y="2066100"/>
            <a:ext cx="7491600" cy="850500"/>
          </a:xfrm>
          <a:prstGeom prst="rect">
            <a:avLst/>
          </a:prstGeom>
          <a:noFill/>
          <a:ln>
            <a:noFill/>
          </a:ln>
        </p:spPr>
        <p:txBody>
          <a:bodyPr anchorCtr="0" anchor="b" bIns="45700" lIns="91425" spcFirstLastPara="1" rIns="91425" wrap="square" tIns="45700">
            <a:noAutofit/>
          </a:bodyPr>
          <a:lstStyle/>
          <a:p>
            <a:pPr indent="0" lvl="0" marL="0" marR="0" rtl="0" algn="ctr">
              <a:lnSpc>
                <a:spcPct val="80000"/>
              </a:lnSpc>
              <a:spcBef>
                <a:spcPts val="0"/>
              </a:spcBef>
              <a:spcAft>
                <a:spcPts val="0"/>
              </a:spcAft>
              <a:buClr>
                <a:srgbClr val="000000"/>
              </a:buClr>
              <a:buSzPts val="2720"/>
              <a:buFont typeface="Arial"/>
              <a:buNone/>
            </a:pPr>
            <a:r>
              <a:rPr b="1" lang="en-GB" sz="3220">
                <a:solidFill>
                  <a:schemeClr val="accent4"/>
                </a:solidFill>
                <a:latin typeface="Calibri"/>
                <a:ea typeface="Calibri"/>
                <a:cs typeface="Calibri"/>
                <a:sym typeface="Calibri"/>
              </a:rPr>
              <a:t>APPEALS </a:t>
            </a:r>
            <a:endParaRPr b="1" sz="3220">
              <a:solidFill>
                <a:schemeClr val="accent4"/>
              </a:solidFill>
              <a:latin typeface="Calibri"/>
              <a:ea typeface="Calibri"/>
              <a:cs typeface="Calibri"/>
              <a:sym typeface="Calibri"/>
            </a:endParaRPr>
          </a:p>
          <a:p>
            <a:pPr indent="0" lvl="0" marL="0" marR="0" rtl="0" algn="ctr">
              <a:lnSpc>
                <a:spcPct val="80000"/>
              </a:lnSpc>
              <a:spcBef>
                <a:spcPts val="0"/>
              </a:spcBef>
              <a:spcAft>
                <a:spcPts val="0"/>
              </a:spcAft>
              <a:buClr>
                <a:srgbClr val="000000"/>
              </a:buClr>
              <a:buSzPts val="2720"/>
              <a:buFont typeface="Arial"/>
              <a:buNone/>
            </a:pPr>
            <a:r>
              <a:rPr b="1" lang="en-GB" sz="3220">
                <a:solidFill>
                  <a:schemeClr val="accent4"/>
                </a:solidFill>
                <a:latin typeface="Calibri"/>
                <a:ea typeface="Calibri"/>
                <a:cs typeface="Calibri"/>
                <a:sym typeface="Calibri"/>
              </a:rPr>
              <a:t>MEDIATION &amp; TRIBUNAL</a:t>
            </a:r>
            <a:endParaRPr b="1" sz="3220">
              <a:solidFill>
                <a:schemeClr val="accent4"/>
              </a:solidFill>
              <a:latin typeface="Calibri"/>
              <a:ea typeface="Calibri"/>
              <a:cs typeface="Calibri"/>
              <a:sym typeface="Calibri"/>
            </a:endParaRPr>
          </a:p>
        </p:txBody>
      </p:sp>
      <p:sp>
        <p:nvSpPr>
          <p:cNvPr id="601" name="Google Shape;601;g34e74833aa5_0_924"/>
          <p:cNvSpPr txBox="1"/>
          <p:nvPr/>
        </p:nvSpPr>
        <p:spPr>
          <a:xfrm>
            <a:off x="9442173" y="6491604"/>
            <a:ext cx="2822700" cy="246300"/>
          </a:xfrm>
          <a:prstGeom prst="rect">
            <a:avLst/>
          </a:prstGeom>
          <a:noFill/>
          <a:ln>
            <a:noFill/>
          </a:ln>
        </p:spPr>
        <p:txBody>
          <a:bodyPr anchorCtr="0" anchor="t" bIns="45700" lIns="91425" spcFirstLastPara="1" rIns="91425" wrap="square" tIns="45700">
            <a:normAutofit fontScale="77500"/>
          </a:bodyPr>
          <a:lstStyle/>
          <a:p>
            <a:pPr indent="0" lvl="0" marL="0" marR="0" rtl="0" algn="ctr">
              <a:lnSpc>
                <a:spcPct val="90000"/>
              </a:lnSpc>
              <a:spcBef>
                <a:spcPts val="0"/>
              </a:spcBef>
              <a:spcAft>
                <a:spcPts val="0"/>
              </a:spcAft>
              <a:buClr>
                <a:srgbClr val="000000"/>
              </a:buClr>
              <a:buSzPct val="100000"/>
              <a:buFont typeface="Arial"/>
              <a:buNone/>
            </a:pPr>
            <a:r>
              <a:rPr b="0" i="0" lang="en-GB" sz="1400" u="none" cap="none" strike="noStrike">
                <a:solidFill>
                  <a:srgbClr val="595959"/>
                </a:solidFill>
                <a:latin typeface="Arial"/>
                <a:ea typeface="Arial"/>
                <a:cs typeface="Arial"/>
                <a:sym typeface="Arial"/>
              </a:rPr>
              <a:t>© 202</a:t>
            </a:r>
            <a:r>
              <a:rPr lang="en-GB">
                <a:solidFill>
                  <a:srgbClr val="595959"/>
                </a:solidFill>
              </a:rPr>
              <a:t>4-2026</a:t>
            </a:r>
            <a:r>
              <a:rPr b="0" i="0" lang="en-GB" sz="1400" u="none" cap="none" strike="noStrike">
                <a:solidFill>
                  <a:srgbClr val="595959"/>
                </a:solidFill>
                <a:latin typeface="Arial"/>
                <a:ea typeface="Arial"/>
                <a:cs typeface="Arial"/>
                <a:sym typeface="Arial"/>
              </a:rPr>
              <a:t> SEN Parent Support Group</a:t>
            </a:r>
            <a:endParaRPr b="0" i="0" sz="1400" u="none" cap="none" strike="noStrike">
              <a:solidFill>
                <a:srgbClr val="000000"/>
              </a:solidFill>
              <a:latin typeface="Arial"/>
              <a:ea typeface="Arial"/>
              <a:cs typeface="Arial"/>
              <a:sym typeface="Arial"/>
            </a:endParaRPr>
          </a:p>
        </p:txBody>
      </p:sp>
      <p:pic>
        <p:nvPicPr>
          <p:cNvPr id="602" name="Google Shape;602;g34e74833aa5_0_924"/>
          <p:cNvPicPr preferRelativeResize="0"/>
          <p:nvPr/>
        </p:nvPicPr>
        <p:blipFill rotWithShape="1">
          <a:blip r:embed="rId3">
            <a:alphaModFix/>
          </a:blip>
          <a:srcRect b="0" l="0" r="0" t="0"/>
          <a:stretch/>
        </p:blipFill>
        <p:spPr>
          <a:xfrm>
            <a:off x="5028629" y="4782575"/>
            <a:ext cx="2134750" cy="10724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g34e74833aa5_0_933"/>
          <p:cNvSpPr txBox="1"/>
          <p:nvPr/>
        </p:nvSpPr>
        <p:spPr>
          <a:xfrm>
            <a:off x="9130297" y="6549950"/>
            <a:ext cx="3409500" cy="215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800">
                <a:solidFill>
                  <a:schemeClr val="dk1"/>
                </a:solidFill>
              </a:rPr>
              <a:t>© 2024-2026</a:t>
            </a:r>
            <a:r>
              <a:rPr lang="en-GB" sz="800">
                <a:solidFill>
                  <a:schemeClr val="dk1"/>
                </a:solidFill>
                <a:latin typeface="Arial"/>
                <a:ea typeface="Arial"/>
                <a:cs typeface="Arial"/>
                <a:sym typeface="Arial"/>
              </a:rPr>
              <a:t> SEN Parent Support Group</a:t>
            </a:r>
            <a:endParaRPr/>
          </a:p>
        </p:txBody>
      </p:sp>
      <p:sp>
        <p:nvSpPr>
          <p:cNvPr id="608" name="Google Shape;608;g34e74833aa5_0_933"/>
          <p:cNvSpPr/>
          <p:nvPr/>
        </p:nvSpPr>
        <p:spPr>
          <a:xfrm>
            <a:off x="2763747" y="90959"/>
            <a:ext cx="6638700" cy="492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GB" sz="2600">
                <a:solidFill>
                  <a:srgbClr val="15C2FF"/>
                </a:solidFill>
                <a:latin typeface="Calibri"/>
                <a:ea typeface="Calibri"/>
                <a:cs typeface="Calibri"/>
                <a:sym typeface="Calibri"/>
              </a:rPr>
              <a:t>APPEALS</a:t>
            </a:r>
            <a:endParaRPr b="1" sz="2600" cap="none">
              <a:solidFill>
                <a:srgbClr val="15C2FF"/>
              </a:solidFill>
              <a:latin typeface="Calibri"/>
              <a:ea typeface="Calibri"/>
              <a:cs typeface="Calibri"/>
              <a:sym typeface="Calibri"/>
            </a:endParaRPr>
          </a:p>
        </p:txBody>
      </p:sp>
      <p:sp>
        <p:nvSpPr>
          <p:cNvPr id="609" name="Google Shape;609;g34e74833aa5_0_933"/>
          <p:cNvSpPr txBox="1"/>
          <p:nvPr/>
        </p:nvSpPr>
        <p:spPr>
          <a:xfrm>
            <a:off x="223626" y="1431975"/>
            <a:ext cx="7146900" cy="4860300"/>
          </a:xfrm>
          <a:prstGeom prst="rect">
            <a:avLst/>
          </a:prstGeom>
          <a:solidFill>
            <a:schemeClr val="lt1"/>
          </a:solidFill>
          <a:ln cap="flat" cmpd="sng" w="19050">
            <a:solidFill>
              <a:schemeClr val="accent4"/>
            </a:solidFill>
            <a:prstDash val="solid"/>
            <a:miter lim="800000"/>
            <a:headEnd len="sm" w="sm" type="none"/>
            <a:tailEnd len="sm" w="sm" type="none"/>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b="1" lang="en-GB" sz="1300">
                <a:solidFill>
                  <a:schemeClr val="dk1"/>
                </a:solidFill>
                <a:highlight>
                  <a:srgbClr val="FFFFFF"/>
                </a:highlight>
                <a:latin typeface="Calibri"/>
                <a:ea typeface="Calibri"/>
                <a:cs typeface="Calibri"/>
                <a:sym typeface="Calibri"/>
              </a:rPr>
              <a:t>51 Appeals</a:t>
            </a:r>
            <a:endParaRPr b="1" sz="1300">
              <a:solidFill>
                <a:schemeClr val="dk1"/>
              </a:solidFill>
              <a:highlight>
                <a:srgbClr val="FFFFFF"/>
              </a:highlight>
              <a:latin typeface="Calibri"/>
              <a:ea typeface="Calibri"/>
              <a:cs typeface="Calibri"/>
              <a:sym typeface="Calibri"/>
            </a:endParaRPr>
          </a:p>
          <a:p>
            <a:pPr indent="0" lvl="0" marL="0" rtl="0" algn="just">
              <a:lnSpc>
                <a:spcPct val="150000"/>
              </a:lnSpc>
              <a:spcBef>
                <a:spcPts val="500"/>
              </a:spcBef>
              <a:spcAft>
                <a:spcPts val="0"/>
              </a:spcAft>
              <a:buNone/>
            </a:pPr>
            <a:r>
              <a:rPr lang="en-GB" sz="1000">
                <a:solidFill>
                  <a:srgbClr val="1E1E1E"/>
                </a:solidFill>
                <a:highlight>
                  <a:srgbClr val="FFFFFF"/>
                </a:highlight>
                <a:latin typeface="Calibri"/>
                <a:ea typeface="Calibri"/>
                <a:cs typeface="Calibri"/>
                <a:sym typeface="Calibri"/>
              </a:rPr>
              <a:t>(1) A child’s parent or a young person may appeal to the First-tier Tribunal against the matters set out in subsection (2), subject to section 55 (mediation).</a:t>
            </a:r>
            <a:endParaRPr sz="1000">
              <a:solidFill>
                <a:srgbClr val="1E1E1E"/>
              </a:solidFill>
              <a:highlight>
                <a:srgbClr val="FFFFFF"/>
              </a:highlight>
              <a:latin typeface="Calibri"/>
              <a:ea typeface="Calibri"/>
              <a:cs typeface="Calibri"/>
              <a:sym typeface="Calibri"/>
            </a:endParaRPr>
          </a:p>
          <a:p>
            <a:pPr indent="0" lvl="0" marL="0" rtl="0" algn="just">
              <a:lnSpc>
                <a:spcPct val="150000"/>
              </a:lnSpc>
              <a:spcBef>
                <a:spcPts val="600"/>
              </a:spcBef>
              <a:spcAft>
                <a:spcPts val="0"/>
              </a:spcAft>
              <a:buNone/>
            </a:pPr>
            <a:r>
              <a:rPr lang="en-GB" sz="1000">
                <a:solidFill>
                  <a:srgbClr val="1E1E1E"/>
                </a:solidFill>
                <a:highlight>
                  <a:srgbClr val="FFFFFF"/>
                </a:highlight>
                <a:latin typeface="Calibri"/>
                <a:ea typeface="Calibri"/>
                <a:cs typeface="Calibri"/>
                <a:sym typeface="Calibri"/>
              </a:rPr>
              <a:t>(2) The matters are—</a:t>
            </a:r>
            <a:endParaRPr sz="1000">
              <a:solidFill>
                <a:srgbClr val="1E1E1E"/>
              </a:solidFill>
              <a:highlight>
                <a:srgbClr val="FFFFFF"/>
              </a:highlight>
              <a:latin typeface="Calibri"/>
              <a:ea typeface="Calibri"/>
              <a:cs typeface="Calibri"/>
              <a:sym typeface="Calibri"/>
            </a:endParaRPr>
          </a:p>
          <a:p>
            <a:pPr indent="0" lvl="0" marL="457200" rtl="0" algn="just">
              <a:lnSpc>
                <a:spcPct val="150000"/>
              </a:lnSpc>
              <a:spcBef>
                <a:spcPts val="600"/>
              </a:spcBef>
              <a:spcAft>
                <a:spcPts val="0"/>
              </a:spcAft>
              <a:buNone/>
            </a:pPr>
            <a:r>
              <a:rPr lang="en-GB" sz="1000">
                <a:solidFill>
                  <a:srgbClr val="1E1E1E"/>
                </a:solidFill>
                <a:highlight>
                  <a:srgbClr val="FFFFFF"/>
                </a:highlight>
                <a:latin typeface="Calibri"/>
                <a:ea typeface="Calibri"/>
                <a:cs typeface="Calibri"/>
                <a:sym typeface="Calibri"/>
              </a:rPr>
              <a:t>(a) a decision of a local authority </a:t>
            </a:r>
            <a:r>
              <a:rPr b="1" lang="en-GB" sz="1000">
                <a:solidFill>
                  <a:srgbClr val="1E1E1E"/>
                </a:solidFill>
                <a:highlight>
                  <a:srgbClr val="FFFFFF"/>
                </a:highlight>
                <a:latin typeface="Calibri"/>
                <a:ea typeface="Calibri"/>
                <a:cs typeface="Calibri"/>
                <a:sym typeface="Calibri"/>
              </a:rPr>
              <a:t>not to secure an EHC needs assessment</a:t>
            </a:r>
            <a:r>
              <a:rPr lang="en-GB" sz="1000">
                <a:solidFill>
                  <a:srgbClr val="1E1E1E"/>
                </a:solidFill>
                <a:highlight>
                  <a:srgbClr val="FFFFFF"/>
                </a:highlight>
                <a:latin typeface="Calibri"/>
                <a:ea typeface="Calibri"/>
                <a:cs typeface="Calibri"/>
                <a:sym typeface="Calibri"/>
              </a:rPr>
              <a:t> for the child or young person;</a:t>
            </a:r>
            <a:endParaRPr sz="1000">
              <a:solidFill>
                <a:srgbClr val="1E1E1E"/>
              </a:solidFill>
              <a:highlight>
                <a:srgbClr val="FFFFFF"/>
              </a:highlight>
              <a:latin typeface="Calibri"/>
              <a:ea typeface="Calibri"/>
              <a:cs typeface="Calibri"/>
              <a:sym typeface="Calibri"/>
            </a:endParaRPr>
          </a:p>
          <a:p>
            <a:pPr indent="0" lvl="0" marL="457200" rtl="0" algn="just">
              <a:lnSpc>
                <a:spcPct val="150000"/>
              </a:lnSpc>
              <a:spcBef>
                <a:spcPts val="600"/>
              </a:spcBef>
              <a:spcAft>
                <a:spcPts val="0"/>
              </a:spcAft>
              <a:buNone/>
            </a:pPr>
            <a:r>
              <a:rPr lang="en-GB" sz="1000">
                <a:solidFill>
                  <a:srgbClr val="1E1E1E"/>
                </a:solidFill>
                <a:highlight>
                  <a:srgbClr val="FFFFFF"/>
                </a:highlight>
                <a:latin typeface="Calibri"/>
                <a:ea typeface="Calibri"/>
                <a:cs typeface="Calibri"/>
                <a:sym typeface="Calibri"/>
              </a:rPr>
              <a:t>(b) a decision of a local authority, following an EHC needs assessment, that it is </a:t>
            </a:r>
            <a:r>
              <a:rPr b="1" lang="en-GB" sz="1000">
                <a:solidFill>
                  <a:srgbClr val="1E1E1E"/>
                </a:solidFill>
                <a:highlight>
                  <a:srgbClr val="FFFFFF"/>
                </a:highlight>
                <a:latin typeface="Calibri"/>
                <a:ea typeface="Calibri"/>
                <a:cs typeface="Calibri"/>
                <a:sym typeface="Calibri"/>
              </a:rPr>
              <a:t>not necessary for special educational provision to be made</a:t>
            </a:r>
            <a:r>
              <a:rPr lang="en-GB" sz="1000">
                <a:solidFill>
                  <a:srgbClr val="1E1E1E"/>
                </a:solidFill>
                <a:highlight>
                  <a:srgbClr val="FFFFFF"/>
                </a:highlight>
                <a:latin typeface="Calibri"/>
                <a:ea typeface="Calibri"/>
                <a:cs typeface="Calibri"/>
                <a:sym typeface="Calibri"/>
              </a:rPr>
              <a:t> for the child or young person</a:t>
            </a:r>
            <a:r>
              <a:rPr b="1" lang="en-GB" sz="1000">
                <a:solidFill>
                  <a:srgbClr val="1E1E1E"/>
                </a:solidFill>
                <a:highlight>
                  <a:srgbClr val="FFFFFF"/>
                </a:highlight>
                <a:latin typeface="Calibri"/>
                <a:ea typeface="Calibri"/>
                <a:cs typeface="Calibri"/>
                <a:sym typeface="Calibri"/>
              </a:rPr>
              <a:t> in accordance with an EHC plan</a:t>
            </a:r>
            <a:r>
              <a:rPr lang="en-GB" sz="1000">
                <a:solidFill>
                  <a:srgbClr val="1E1E1E"/>
                </a:solidFill>
                <a:highlight>
                  <a:srgbClr val="FFFFFF"/>
                </a:highlight>
                <a:latin typeface="Calibri"/>
                <a:ea typeface="Calibri"/>
                <a:cs typeface="Calibri"/>
                <a:sym typeface="Calibri"/>
              </a:rPr>
              <a:t>;</a:t>
            </a:r>
            <a:endParaRPr sz="1000">
              <a:solidFill>
                <a:srgbClr val="1E1E1E"/>
              </a:solidFill>
              <a:highlight>
                <a:srgbClr val="FFFFFF"/>
              </a:highlight>
              <a:latin typeface="Calibri"/>
              <a:ea typeface="Calibri"/>
              <a:cs typeface="Calibri"/>
              <a:sym typeface="Calibri"/>
            </a:endParaRPr>
          </a:p>
          <a:p>
            <a:pPr indent="0" lvl="0" marL="457200" rtl="0" algn="just">
              <a:lnSpc>
                <a:spcPct val="150000"/>
              </a:lnSpc>
              <a:spcBef>
                <a:spcPts val="600"/>
              </a:spcBef>
              <a:spcAft>
                <a:spcPts val="0"/>
              </a:spcAft>
              <a:buNone/>
            </a:pPr>
            <a:r>
              <a:rPr lang="en-GB" sz="1000">
                <a:solidFill>
                  <a:srgbClr val="1E1E1E"/>
                </a:solidFill>
                <a:highlight>
                  <a:srgbClr val="FFFFFF"/>
                </a:highlight>
                <a:latin typeface="Calibri"/>
                <a:ea typeface="Calibri"/>
                <a:cs typeface="Calibri"/>
                <a:sym typeface="Calibri"/>
              </a:rPr>
              <a:t>(c) where an EHC plan is maintained for the child or young person—</a:t>
            </a:r>
            <a:endParaRPr sz="1000">
              <a:solidFill>
                <a:srgbClr val="1E1E1E"/>
              </a:solidFill>
              <a:highlight>
                <a:srgbClr val="FFFFFF"/>
              </a:highlight>
              <a:latin typeface="Calibri"/>
              <a:ea typeface="Calibri"/>
              <a:cs typeface="Calibri"/>
              <a:sym typeface="Calibri"/>
            </a:endParaRPr>
          </a:p>
          <a:p>
            <a:pPr indent="0" lvl="0" marL="914400" rtl="0" algn="just">
              <a:lnSpc>
                <a:spcPct val="150000"/>
              </a:lnSpc>
              <a:spcBef>
                <a:spcPts val="600"/>
              </a:spcBef>
              <a:spcAft>
                <a:spcPts val="0"/>
              </a:spcAft>
              <a:buNone/>
            </a:pPr>
            <a:r>
              <a:rPr lang="en-GB" sz="1000">
                <a:solidFill>
                  <a:srgbClr val="1E1E1E"/>
                </a:solidFill>
                <a:highlight>
                  <a:srgbClr val="FFFFFF"/>
                </a:highlight>
                <a:latin typeface="Calibri"/>
                <a:ea typeface="Calibri"/>
                <a:cs typeface="Calibri"/>
                <a:sym typeface="Calibri"/>
              </a:rPr>
              <a:t>(i) the child’s or young person’s </a:t>
            </a:r>
            <a:r>
              <a:rPr b="1" lang="en-GB" sz="1000">
                <a:solidFill>
                  <a:srgbClr val="1E1E1E"/>
                </a:solidFill>
                <a:highlight>
                  <a:srgbClr val="FFFFFF"/>
                </a:highlight>
                <a:latin typeface="Calibri"/>
                <a:ea typeface="Calibri"/>
                <a:cs typeface="Calibri"/>
                <a:sym typeface="Calibri"/>
              </a:rPr>
              <a:t>special educational needs</a:t>
            </a:r>
            <a:r>
              <a:rPr lang="en-GB" sz="1000">
                <a:solidFill>
                  <a:srgbClr val="1E1E1E"/>
                </a:solidFill>
                <a:highlight>
                  <a:srgbClr val="FFFFFF"/>
                </a:highlight>
                <a:latin typeface="Calibri"/>
                <a:ea typeface="Calibri"/>
                <a:cs typeface="Calibri"/>
                <a:sym typeface="Calibri"/>
              </a:rPr>
              <a:t> as specified in the plan;</a:t>
            </a:r>
            <a:endParaRPr sz="1000">
              <a:solidFill>
                <a:srgbClr val="1E1E1E"/>
              </a:solidFill>
              <a:highlight>
                <a:srgbClr val="FFFFFF"/>
              </a:highlight>
              <a:latin typeface="Calibri"/>
              <a:ea typeface="Calibri"/>
              <a:cs typeface="Calibri"/>
              <a:sym typeface="Calibri"/>
            </a:endParaRPr>
          </a:p>
          <a:p>
            <a:pPr indent="0" lvl="0" marL="914400" rtl="0" algn="just">
              <a:lnSpc>
                <a:spcPct val="150000"/>
              </a:lnSpc>
              <a:spcBef>
                <a:spcPts val="600"/>
              </a:spcBef>
              <a:spcAft>
                <a:spcPts val="0"/>
              </a:spcAft>
              <a:buNone/>
            </a:pPr>
            <a:r>
              <a:rPr lang="en-GB" sz="1000">
                <a:solidFill>
                  <a:srgbClr val="1E1E1E"/>
                </a:solidFill>
                <a:highlight>
                  <a:srgbClr val="FFFFFF"/>
                </a:highlight>
                <a:latin typeface="Calibri"/>
                <a:ea typeface="Calibri"/>
                <a:cs typeface="Calibri"/>
                <a:sym typeface="Calibri"/>
              </a:rPr>
              <a:t>(ii) the </a:t>
            </a:r>
            <a:r>
              <a:rPr b="1" lang="en-GB" sz="1000">
                <a:solidFill>
                  <a:srgbClr val="1E1E1E"/>
                </a:solidFill>
                <a:highlight>
                  <a:srgbClr val="FFFFFF"/>
                </a:highlight>
                <a:latin typeface="Calibri"/>
                <a:ea typeface="Calibri"/>
                <a:cs typeface="Calibri"/>
                <a:sym typeface="Calibri"/>
              </a:rPr>
              <a:t>special educational provision</a:t>
            </a:r>
            <a:r>
              <a:rPr lang="en-GB" sz="1000">
                <a:solidFill>
                  <a:srgbClr val="1E1E1E"/>
                </a:solidFill>
                <a:highlight>
                  <a:srgbClr val="FFFFFF"/>
                </a:highlight>
                <a:latin typeface="Calibri"/>
                <a:ea typeface="Calibri"/>
                <a:cs typeface="Calibri"/>
                <a:sym typeface="Calibri"/>
              </a:rPr>
              <a:t> specified in the plan;</a:t>
            </a:r>
            <a:endParaRPr sz="1000">
              <a:solidFill>
                <a:srgbClr val="1E1E1E"/>
              </a:solidFill>
              <a:highlight>
                <a:srgbClr val="FFFFFF"/>
              </a:highlight>
              <a:latin typeface="Calibri"/>
              <a:ea typeface="Calibri"/>
              <a:cs typeface="Calibri"/>
              <a:sym typeface="Calibri"/>
            </a:endParaRPr>
          </a:p>
          <a:p>
            <a:pPr indent="0" lvl="0" marL="914400" rtl="0" algn="just">
              <a:lnSpc>
                <a:spcPct val="150000"/>
              </a:lnSpc>
              <a:spcBef>
                <a:spcPts val="600"/>
              </a:spcBef>
              <a:spcAft>
                <a:spcPts val="0"/>
              </a:spcAft>
              <a:buNone/>
            </a:pPr>
            <a:r>
              <a:rPr lang="en-GB" sz="1000">
                <a:solidFill>
                  <a:srgbClr val="1E1E1E"/>
                </a:solidFill>
                <a:highlight>
                  <a:srgbClr val="FFFFFF"/>
                </a:highlight>
                <a:latin typeface="Calibri"/>
                <a:ea typeface="Calibri"/>
                <a:cs typeface="Calibri"/>
                <a:sym typeface="Calibri"/>
              </a:rPr>
              <a:t>(iii) the </a:t>
            </a:r>
            <a:r>
              <a:rPr b="1" lang="en-GB" sz="1000">
                <a:solidFill>
                  <a:srgbClr val="1E1E1E"/>
                </a:solidFill>
                <a:highlight>
                  <a:srgbClr val="FFFFFF"/>
                </a:highlight>
                <a:latin typeface="Calibri"/>
                <a:ea typeface="Calibri"/>
                <a:cs typeface="Calibri"/>
                <a:sym typeface="Calibri"/>
              </a:rPr>
              <a:t>school or other institution named in the plan</a:t>
            </a:r>
            <a:r>
              <a:rPr lang="en-GB" sz="1000">
                <a:solidFill>
                  <a:srgbClr val="1E1E1E"/>
                </a:solidFill>
                <a:highlight>
                  <a:srgbClr val="FFFFFF"/>
                </a:highlight>
                <a:latin typeface="Calibri"/>
                <a:ea typeface="Calibri"/>
                <a:cs typeface="Calibri"/>
                <a:sym typeface="Calibri"/>
              </a:rPr>
              <a:t>, or the </a:t>
            </a:r>
            <a:r>
              <a:rPr b="1" lang="en-GB" sz="1000">
                <a:solidFill>
                  <a:srgbClr val="1E1E1E"/>
                </a:solidFill>
                <a:highlight>
                  <a:srgbClr val="FFFFFF"/>
                </a:highlight>
                <a:latin typeface="Calibri"/>
                <a:ea typeface="Calibri"/>
                <a:cs typeface="Calibri"/>
                <a:sym typeface="Calibri"/>
              </a:rPr>
              <a:t>type of school</a:t>
            </a:r>
            <a:r>
              <a:rPr lang="en-GB" sz="1000">
                <a:solidFill>
                  <a:srgbClr val="1E1E1E"/>
                </a:solidFill>
                <a:highlight>
                  <a:srgbClr val="FFFFFF"/>
                </a:highlight>
                <a:latin typeface="Calibri"/>
                <a:ea typeface="Calibri"/>
                <a:cs typeface="Calibri"/>
                <a:sym typeface="Calibri"/>
              </a:rPr>
              <a:t> or other institution specified in the plan;</a:t>
            </a:r>
            <a:endParaRPr sz="1000">
              <a:solidFill>
                <a:srgbClr val="1E1E1E"/>
              </a:solidFill>
              <a:highlight>
                <a:srgbClr val="FFFFFF"/>
              </a:highlight>
              <a:latin typeface="Calibri"/>
              <a:ea typeface="Calibri"/>
              <a:cs typeface="Calibri"/>
              <a:sym typeface="Calibri"/>
            </a:endParaRPr>
          </a:p>
          <a:p>
            <a:pPr indent="0" lvl="0" marL="914400" rtl="0" algn="just">
              <a:lnSpc>
                <a:spcPct val="150000"/>
              </a:lnSpc>
              <a:spcBef>
                <a:spcPts val="600"/>
              </a:spcBef>
              <a:spcAft>
                <a:spcPts val="0"/>
              </a:spcAft>
              <a:buNone/>
            </a:pPr>
            <a:r>
              <a:rPr lang="en-GB" sz="1000">
                <a:solidFill>
                  <a:srgbClr val="1E1E1E"/>
                </a:solidFill>
                <a:highlight>
                  <a:srgbClr val="FFFFFF"/>
                </a:highlight>
                <a:latin typeface="Calibri"/>
                <a:ea typeface="Calibri"/>
                <a:cs typeface="Calibri"/>
                <a:sym typeface="Calibri"/>
              </a:rPr>
              <a:t>(iv) if </a:t>
            </a:r>
            <a:r>
              <a:rPr b="1" lang="en-GB" sz="1000">
                <a:solidFill>
                  <a:srgbClr val="1E1E1E"/>
                </a:solidFill>
                <a:highlight>
                  <a:srgbClr val="FFFFFF"/>
                </a:highlight>
                <a:latin typeface="Calibri"/>
                <a:ea typeface="Calibri"/>
                <a:cs typeface="Calibri"/>
                <a:sym typeface="Calibri"/>
              </a:rPr>
              <a:t>no school or other institution is named in the plan</a:t>
            </a:r>
            <a:r>
              <a:rPr lang="en-GB" sz="1000">
                <a:solidFill>
                  <a:srgbClr val="1E1E1E"/>
                </a:solidFill>
                <a:highlight>
                  <a:srgbClr val="FFFFFF"/>
                </a:highlight>
                <a:latin typeface="Calibri"/>
                <a:ea typeface="Calibri"/>
                <a:cs typeface="Calibri"/>
                <a:sym typeface="Calibri"/>
              </a:rPr>
              <a:t>, that fact;</a:t>
            </a:r>
            <a:endParaRPr sz="1000">
              <a:solidFill>
                <a:srgbClr val="1E1E1E"/>
              </a:solidFill>
              <a:highlight>
                <a:srgbClr val="FFFFFF"/>
              </a:highlight>
              <a:latin typeface="Calibri"/>
              <a:ea typeface="Calibri"/>
              <a:cs typeface="Calibri"/>
              <a:sym typeface="Calibri"/>
            </a:endParaRPr>
          </a:p>
          <a:p>
            <a:pPr indent="0" lvl="0" marL="457200" rtl="0" algn="just">
              <a:lnSpc>
                <a:spcPct val="150000"/>
              </a:lnSpc>
              <a:spcBef>
                <a:spcPts val="600"/>
              </a:spcBef>
              <a:spcAft>
                <a:spcPts val="0"/>
              </a:spcAft>
              <a:buNone/>
            </a:pPr>
            <a:r>
              <a:rPr lang="en-GB" sz="1000">
                <a:solidFill>
                  <a:srgbClr val="1E1E1E"/>
                </a:solidFill>
                <a:highlight>
                  <a:srgbClr val="FFFFFF"/>
                </a:highlight>
                <a:latin typeface="Calibri"/>
                <a:ea typeface="Calibri"/>
                <a:cs typeface="Calibri"/>
                <a:sym typeface="Calibri"/>
              </a:rPr>
              <a:t>(d) a decision of a local authority </a:t>
            </a:r>
            <a:r>
              <a:rPr b="1" lang="en-GB" sz="1000">
                <a:solidFill>
                  <a:srgbClr val="1E1E1E"/>
                </a:solidFill>
                <a:highlight>
                  <a:srgbClr val="FFFFFF"/>
                </a:highlight>
                <a:latin typeface="Calibri"/>
                <a:ea typeface="Calibri"/>
                <a:cs typeface="Calibri"/>
                <a:sym typeface="Calibri"/>
              </a:rPr>
              <a:t>not to secure a re-assessment of the needs</a:t>
            </a:r>
            <a:r>
              <a:rPr lang="en-GB" sz="1000">
                <a:solidFill>
                  <a:srgbClr val="1E1E1E"/>
                </a:solidFill>
                <a:highlight>
                  <a:srgbClr val="FFFFFF"/>
                </a:highlight>
                <a:latin typeface="Calibri"/>
                <a:ea typeface="Calibri"/>
                <a:cs typeface="Calibri"/>
                <a:sym typeface="Calibri"/>
              </a:rPr>
              <a:t> of the child or young person under section 44 following a request to do so;</a:t>
            </a:r>
            <a:endParaRPr sz="1000">
              <a:solidFill>
                <a:srgbClr val="1E1E1E"/>
              </a:solidFill>
              <a:highlight>
                <a:srgbClr val="FFFFFF"/>
              </a:highlight>
              <a:latin typeface="Calibri"/>
              <a:ea typeface="Calibri"/>
              <a:cs typeface="Calibri"/>
              <a:sym typeface="Calibri"/>
            </a:endParaRPr>
          </a:p>
          <a:p>
            <a:pPr indent="0" lvl="0" marL="457200" rtl="0" algn="just">
              <a:lnSpc>
                <a:spcPct val="150000"/>
              </a:lnSpc>
              <a:spcBef>
                <a:spcPts val="600"/>
              </a:spcBef>
              <a:spcAft>
                <a:spcPts val="0"/>
              </a:spcAft>
              <a:buNone/>
            </a:pPr>
            <a:r>
              <a:rPr lang="en-GB" sz="1000">
                <a:solidFill>
                  <a:srgbClr val="1E1E1E"/>
                </a:solidFill>
                <a:highlight>
                  <a:srgbClr val="FFFFFF"/>
                </a:highlight>
                <a:latin typeface="Calibri"/>
                <a:ea typeface="Calibri"/>
                <a:cs typeface="Calibri"/>
                <a:sym typeface="Calibri"/>
              </a:rPr>
              <a:t>(e) a decision of a local authority </a:t>
            </a:r>
            <a:r>
              <a:rPr b="1" lang="en-GB" sz="1000">
                <a:solidFill>
                  <a:srgbClr val="1E1E1E"/>
                </a:solidFill>
                <a:highlight>
                  <a:srgbClr val="FFFFFF"/>
                </a:highlight>
                <a:latin typeface="Calibri"/>
                <a:ea typeface="Calibri"/>
                <a:cs typeface="Calibri"/>
                <a:sym typeface="Calibri"/>
              </a:rPr>
              <a:t>not to secure the amendment or replacement of an EHC plan</a:t>
            </a:r>
            <a:r>
              <a:rPr lang="en-GB" sz="1000">
                <a:solidFill>
                  <a:srgbClr val="1E1E1E"/>
                </a:solidFill>
                <a:highlight>
                  <a:srgbClr val="FFFFFF"/>
                </a:highlight>
                <a:latin typeface="Calibri"/>
                <a:ea typeface="Calibri"/>
                <a:cs typeface="Calibri"/>
                <a:sym typeface="Calibri"/>
              </a:rPr>
              <a:t> it maintains for the child or young person following a review or re-assessment under section 44;</a:t>
            </a:r>
            <a:endParaRPr sz="1000">
              <a:solidFill>
                <a:srgbClr val="1E1E1E"/>
              </a:solidFill>
              <a:highlight>
                <a:srgbClr val="FFFFFF"/>
              </a:highlight>
              <a:latin typeface="Calibri"/>
              <a:ea typeface="Calibri"/>
              <a:cs typeface="Calibri"/>
              <a:sym typeface="Calibri"/>
            </a:endParaRPr>
          </a:p>
          <a:p>
            <a:pPr indent="0" lvl="0" marL="457200" rtl="0" algn="just">
              <a:lnSpc>
                <a:spcPct val="150000"/>
              </a:lnSpc>
              <a:spcBef>
                <a:spcPts val="600"/>
              </a:spcBef>
              <a:spcAft>
                <a:spcPts val="600"/>
              </a:spcAft>
              <a:buNone/>
            </a:pPr>
            <a:r>
              <a:rPr lang="en-GB" sz="1000">
                <a:solidFill>
                  <a:srgbClr val="1E1E1E"/>
                </a:solidFill>
                <a:highlight>
                  <a:srgbClr val="FFFFFF"/>
                </a:highlight>
                <a:latin typeface="Calibri"/>
                <a:ea typeface="Calibri"/>
                <a:cs typeface="Calibri"/>
                <a:sym typeface="Calibri"/>
              </a:rPr>
              <a:t>(f) a decision of a local authority under section 45 to c</a:t>
            </a:r>
            <a:r>
              <a:rPr b="1" lang="en-GB" sz="1000">
                <a:solidFill>
                  <a:srgbClr val="1E1E1E"/>
                </a:solidFill>
                <a:highlight>
                  <a:srgbClr val="FFFFFF"/>
                </a:highlight>
                <a:latin typeface="Calibri"/>
                <a:ea typeface="Calibri"/>
                <a:cs typeface="Calibri"/>
                <a:sym typeface="Calibri"/>
              </a:rPr>
              <a:t>ease to maintain an EHC plan</a:t>
            </a:r>
            <a:r>
              <a:rPr lang="en-GB" sz="1000">
                <a:solidFill>
                  <a:srgbClr val="1E1E1E"/>
                </a:solidFill>
                <a:highlight>
                  <a:srgbClr val="FFFFFF"/>
                </a:highlight>
                <a:latin typeface="Calibri"/>
                <a:ea typeface="Calibri"/>
                <a:cs typeface="Calibri"/>
                <a:sym typeface="Calibri"/>
              </a:rPr>
              <a:t> for the child or young person.</a:t>
            </a:r>
            <a:endParaRPr sz="1000">
              <a:solidFill>
                <a:srgbClr val="1E1E1E"/>
              </a:solidFill>
              <a:highlight>
                <a:srgbClr val="FFFFFF"/>
              </a:highlight>
              <a:latin typeface="Calibri"/>
              <a:ea typeface="Calibri"/>
              <a:cs typeface="Calibri"/>
              <a:sym typeface="Calibri"/>
            </a:endParaRPr>
          </a:p>
        </p:txBody>
      </p:sp>
      <p:sp>
        <p:nvSpPr>
          <p:cNvPr id="610" name="Google Shape;610;g34e74833aa5_0_933"/>
          <p:cNvSpPr txBox="1"/>
          <p:nvPr/>
        </p:nvSpPr>
        <p:spPr>
          <a:xfrm>
            <a:off x="223625" y="793450"/>
            <a:ext cx="7146900" cy="461700"/>
          </a:xfrm>
          <a:prstGeom prst="rect">
            <a:avLst/>
          </a:prstGeom>
          <a:solidFill>
            <a:schemeClr val="accent4"/>
          </a:solidFill>
          <a:ln>
            <a:noFill/>
          </a:ln>
          <a:effectLst>
            <a:outerShdw blurRad="285750" rotWithShape="0" algn="bl" dir="5400000" dist="19050">
              <a:srgbClr val="000000">
                <a:alpha val="5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400">
                <a:solidFill>
                  <a:schemeClr val="lt1"/>
                </a:solidFill>
                <a:latin typeface="Calibri"/>
                <a:ea typeface="Calibri"/>
                <a:cs typeface="Calibri"/>
                <a:sym typeface="Calibri"/>
              </a:rPr>
              <a:t>CHILDREN AND FAMILIES ACT 2014</a:t>
            </a:r>
            <a:endParaRPr>
              <a:solidFill>
                <a:schemeClr val="lt1"/>
              </a:solidFill>
              <a:latin typeface="Calibri"/>
              <a:ea typeface="Calibri"/>
              <a:cs typeface="Calibri"/>
              <a:sym typeface="Calibri"/>
            </a:endParaRPr>
          </a:p>
        </p:txBody>
      </p:sp>
      <p:sp>
        <p:nvSpPr>
          <p:cNvPr id="611" name="Google Shape;611;g34e74833aa5_0_933"/>
          <p:cNvSpPr/>
          <p:nvPr/>
        </p:nvSpPr>
        <p:spPr>
          <a:xfrm>
            <a:off x="7606850" y="793450"/>
            <a:ext cx="4295700" cy="5335500"/>
          </a:xfrm>
          <a:prstGeom prst="roundRect">
            <a:avLst>
              <a:gd fmla="val 16667" name="adj"/>
            </a:avLst>
          </a:prstGeom>
          <a:solidFill>
            <a:srgbClr val="F2A982"/>
          </a:solidFill>
          <a:ln cap="flat" cmpd="sng" w="19050">
            <a:solidFill>
              <a:srgbClr val="F2A982"/>
            </a:solidFill>
            <a:prstDash val="solid"/>
            <a:miter lim="800000"/>
            <a:headEnd len="sm" w="sm" type="none"/>
            <a:tailEnd len="sm" w="sm" type="none"/>
          </a:ln>
          <a:effectLst>
            <a:outerShdw blurRad="285750" rotWithShape="0" algn="bl" dir="5400000" dist="19050">
              <a:schemeClr val="accent4">
                <a:alpha val="50000"/>
              </a:schemeClr>
            </a:outerShdw>
          </a:effectLst>
        </p:spPr>
        <p:txBody>
          <a:bodyPr anchorCtr="0" anchor="ctr"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b="1" lang="en-GB" sz="1700">
                <a:solidFill>
                  <a:schemeClr val="lt1"/>
                </a:solidFill>
                <a:latin typeface="Calibri"/>
                <a:ea typeface="Calibri"/>
                <a:cs typeface="Calibri"/>
                <a:sym typeface="Calibri"/>
              </a:rPr>
              <a:t>First-tier Tribunal (Special Educational Needs and Disability)</a:t>
            </a:r>
            <a:endParaRPr b="1" sz="21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rPr lang="en-GB" sz="1300">
                <a:solidFill>
                  <a:schemeClr val="lt1"/>
                </a:solidFill>
                <a:latin typeface="Calibri"/>
                <a:ea typeface="Calibri"/>
                <a:cs typeface="Calibri"/>
                <a:sym typeface="Calibri"/>
              </a:rPr>
              <a:t>Commonly called the </a:t>
            </a:r>
            <a:r>
              <a:rPr b="1" lang="en-GB" sz="1300">
                <a:solidFill>
                  <a:schemeClr val="lt1"/>
                </a:solidFill>
                <a:latin typeface="Calibri"/>
                <a:ea typeface="Calibri"/>
                <a:cs typeface="Calibri"/>
                <a:sym typeface="Calibri"/>
              </a:rPr>
              <a:t>SEND Tribunal</a:t>
            </a:r>
            <a:r>
              <a:rPr lang="en-GB" sz="1300">
                <a:solidFill>
                  <a:schemeClr val="lt1"/>
                </a:solidFill>
                <a:latin typeface="Calibri"/>
                <a:ea typeface="Calibri"/>
                <a:cs typeface="Calibri"/>
                <a:sym typeface="Calibri"/>
              </a:rPr>
              <a:t>, it is an independent legal body that hears appeals from parents and young people against decisions made by local authorities about EHCPs. It can order the local authority to carry out assessments, issue or amend EHCPs, or name a particular school or college. </a:t>
            </a:r>
            <a:endParaRPr sz="13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rPr lang="en-GB" sz="1300">
                <a:solidFill>
                  <a:schemeClr val="lt1"/>
                </a:solidFill>
                <a:latin typeface="Calibri"/>
                <a:ea typeface="Calibri"/>
                <a:cs typeface="Calibri"/>
                <a:sym typeface="Calibri"/>
              </a:rPr>
              <a:t>To submit an appeal, you must first contact an independent </a:t>
            </a:r>
            <a:r>
              <a:rPr b="1" lang="en-GB" sz="1300">
                <a:solidFill>
                  <a:schemeClr val="lt1"/>
                </a:solidFill>
                <a:latin typeface="Calibri"/>
                <a:ea typeface="Calibri"/>
                <a:cs typeface="Calibri"/>
                <a:sym typeface="Calibri"/>
              </a:rPr>
              <a:t>mediation adviser</a:t>
            </a:r>
            <a:r>
              <a:rPr lang="en-GB" sz="1300">
                <a:solidFill>
                  <a:schemeClr val="lt1"/>
                </a:solidFill>
                <a:latin typeface="Calibri"/>
                <a:ea typeface="Calibri"/>
                <a:cs typeface="Calibri"/>
                <a:sym typeface="Calibri"/>
              </a:rPr>
              <a:t> (unless your appeal concerns only the school named in Section I). After receiving a mediation certificate, you can lodge your appeal using the Tribunal’s form, which must be submitted within </a:t>
            </a:r>
            <a:r>
              <a:rPr b="1" lang="en-GB" sz="1300">
                <a:solidFill>
                  <a:schemeClr val="lt1"/>
                </a:solidFill>
                <a:latin typeface="Calibri"/>
                <a:ea typeface="Calibri"/>
                <a:cs typeface="Calibri"/>
                <a:sym typeface="Calibri"/>
              </a:rPr>
              <a:t>2 months of the LA’s decision</a:t>
            </a:r>
            <a:r>
              <a:rPr lang="en-GB" sz="1300">
                <a:solidFill>
                  <a:schemeClr val="lt1"/>
                </a:solidFill>
                <a:latin typeface="Calibri"/>
                <a:ea typeface="Calibri"/>
                <a:cs typeface="Calibri"/>
                <a:sym typeface="Calibri"/>
              </a:rPr>
              <a:t> or </a:t>
            </a:r>
            <a:r>
              <a:rPr b="1" lang="en-GB" sz="1300">
                <a:solidFill>
                  <a:schemeClr val="lt1"/>
                </a:solidFill>
                <a:latin typeface="Calibri"/>
                <a:ea typeface="Calibri"/>
                <a:cs typeface="Calibri"/>
                <a:sym typeface="Calibri"/>
              </a:rPr>
              <a:t>1 month from the certificate</a:t>
            </a:r>
            <a:r>
              <a:rPr lang="en-GB" sz="1300">
                <a:solidFill>
                  <a:schemeClr val="lt1"/>
                </a:solidFill>
                <a:latin typeface="Calibri"/>
                <a:ea typeface="Calibri"/>
                <a:cs typeface="Calibri"/>
                <a:sym typeface="Calibri"/>
              </a:rPr>
              <a:t>, whichever is later. The Tribunal will then set a timetable and hold a hearing, usually within 12 weeks, where your case will be considered.</a:t>
            </a:r>
            <a:endParaRPr sz="1500">
              <a:solidFill>
                <a:schemeClr val="lt1"/>
              </a:solidFill>
              <a:latin typeface="Calibri"/>
              <a:ea typeface="Calibri"/>
              <a:cs typeface="Calibri"/>
              <a:sym typeface="Calibri"/>
            </a:endParaRPr>
          </a:p>
          <a:p>
            <a:pPr indent="0" lvl="0" marL="0" rtl="0" algn="l">
              <a:lnSpc>
                <a:spcPct val="115000"/>
              </a:lnSpc>
              <a:spcBef>
                <a:spcPts val="1200"/>
              </a:spcBef>
              <a:spcAft>
                <a:spcPts val="1200"/>
              </a:spcAft>
              <a:buSzPts val="1100"/>
              <a:buNone/>
            </a:pPr>
            <a:r>
              <a:t/>
            </a:r>
            <a:endParaRPr sz="1300">
              <a:solidFill>
                <a:schemeClr val="lt1"/>
              </a:solidFill>
              <a:latin typeface="Calibri"/>
              <a:ea typeface="Calibri"/>
              <a:cs typeface="Calibri"/>
              <a:sym typeface="Calibri"/>
            </a:endParaRPr>
          </a:p>
        </p:txBody>
      </p:sp>
      <p:pic>
        <p:nvPicPr>
          <p:cNvPr id="612" name="Google Shape;612;g34e74833aa5_0_933"/>
          <p:cNvPicPr preferRelativeResize="0"/>
          <p:nvPr/>
        </p:nvPicPr>
        <p:blipFill rotWithShape="1">
          <a:blip r:embed="rId3">
            <a:alphaModFix/>
          </a:blip>
          <a:srcRect b="0" l="0" r="0" t="0"/>
          <a:stretch/>
        </p:blipFill>
        <p:spPr>
          <a:xfrm>
            <a:off x="143950" y="0"/>
            <a:ext cx="1647576" cy="8277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sp>
        <p:nvSpPr>
          <p:cNvPr id="617" name="Google Shape;617;g34fb3b83783_0_526"/>
          <p:cNvSpPr txBox="1"/>
          <p:nvPr/>
        </p:nvSpPr>
        <p:spPr>
          <a:xfrm>
            <a:off x="9882954" y="6601357"/>
            <a:ext cx="2085300" cy="215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800">
                <a:solidFill>
                  <a:schemeClr val="dk1"/>
                </a:solidFill>
              </a:rPr>
              <a:t>© 2024-2026</a:t>
            </a:r>
            <a:r>
              <a:rPr lang="en-GB" sz="800">
                <a:solidFill>
                  <a:schemeClr val="dk1"/>
                </a:solidFill>
                <a:latin typeface="Arial"/>
                <a:ea typeface="Arial"/>
                <a:cs typeface="Arial"/>
                <a:sym typeface="Arial"/>
              </a:rPr>
              <a:t> SEN Parent Support Group</a:t>
            </a:r>
            <a:endParaRPr/>
          </a:p>
        </p:txBody>
      </p:sp>
      <p:sp>
        <p:nvSpPr>
          <p:cNvPr id="618" name="Google Shape;618;g34fb3b83783_0_526"/>
          <p:cNvSpPr/>
          <p:nvPr/>
        </p:nvSpPr>
        <p:spPr>
          <a:xfrm>
            <a:off x="2763747" y="90959"/>
            <a:ext cx="6638700" cy="492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GB" sz="2600" cap="none">
                <a:solidFill>
                  <a:srgbClr val="15C2FF"/>
                </a:solidFill>
                <a:latin typeface="Calibri"/>
                <a:ea typeface="Calibri"/>
                <a:cs typeface="Calibri"/>
                <a:sym typeface="Calibri"/>
              </a:rPr>
              <a:t>WHAT IS MEDIATION?</a:t>
            </a:r>
            <a:endParaRPr b="1" sz="2600" cap="none">
              <a:solidFill>
                <a:srgbClr val="15C2FF"/>
              </a:solidFill>
              <a:latin typeface="Calibri"/>
              <a:ea typeface="Calibri"/>
              <a:cs typeface="Calibri"/>
              <a:sym typeface="Calibri"/>
            </a:endParaRPr>
          </a:p>
        </p:txBody>
      </p:sp>
      <p:sp>
        <p:nvSpPr>
          <p:cNvPr id="619" name="Google Shape;619;g34fb3b83783_0_526"/>
          <p:cNvSpPr txBox="1"/>
          <p:nvPr/>
        </p:nvSpPr>
        <p:spPr>
          <a:xfrm>
            <a:off x="530687" y="893463"/>
            <a:ext cx="11104800" cy="1385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0" lang="en-GB" sz="1400" u="none" strike="noStrike">
                <a:solidFill>
                  <a:schemeClr val="dk1"/>
                </a:solidFill>
                <a:latin typeface="Calibri"/>
                <a:ea typeface="Calibri"/>
                <a:cs typeface="Calibri"/>
                <a:sym typeface="Calibri"/>
              </a:rPr>
              <a:t>Mediation is an </a:t>
            </a:r>
            <a:r>
              <a:rPr b="1" i="0" lang="en-GB" sz="1400" u="none" strike="noStrike">
                <a:solidFill>
                  <a:schemeClr val="dk1"/>
                </a:solidFill>
                <a:latin typeface="Calibri"/>
                <a:ea typeface="Calibri"/>
                <a:cs typeface="Calibri"/>
                <a:sym typeface="Calibri"/>
              </a:rPr>
              <a:t>informal way of settling a disagreement</a:t>
            </a:r>
            <a:r>
              <a:rPr i="0" lang="en-GB" sz="1400" u="none" strike="noStrike">
                <a:solidFill>
                  <a:schemeClr val="dk1"/>
                </a:solidFill>
                <a:latin typeface="Calibri"/>
                <a:ea typeface="Calibri"/>
                <a:cs typeface="Calibri"/>
                <a:sym typeface="Calibri"/>
              </a:rPr>
              <a:t> with the local authority. It is an opportunity to discuss with the LA the reasons </a:t>
            </a:r>
            <a:r>
              <a:rPr b="1" i="0" lang="en-GB" sz="1400" u="none" strike="noStrike">
                <a:solidFill>
                  <a:schemeClr val="dk1"/>
                </a:solidFill>
                <a:latin typeface="Calibri"/>
                <a:ea typeface="Calibri"/>
                <a:cs typeface="Calibri"/>
                <a:sym typeface="Calibri"/>
              </a:rPr>
              <a:t>why they have reached a decision</a:t>
            </a:r>
            <a:r>
              <a:rPr i="0" lang="en-GB" sz="1400" u="none" strike="noStrike">
                <a:solidFill>
                  <a:schemeClr val="dk1"/>
                </a:solidFill>
                <a:latin typeface="Calibri"/>
                <a:ea typeface="Calibri"/>
                <a:cs typeface="Calibri"/>
                <a:sym typeface="Calibri"/>
              </a:rPr>
              <a:t>. </a:t>
            </a:r>
            <a:endParaRPr>
              <a:latin typeface="Calibri"/>
              <a:ea typeface="Calibri"/>
              <a:cs typeface="Calibri"/>
              <a:sym typeface="Calibri"/>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i="0" lang="en-GB" sz="1400" u="none" strike="noStrike">
                <a:solidFill>
                  <a:schemeClr val="dk1"/>
                </a:solidFill>
                <a:latin typeface="Calibri"/>
                <a:ea typeface="Calibri"/>
                <a:cs typeface="Calibri"/>
                <a:sym typeface="Calibri"/>
              </a:rPr>
              <a:t>Each LA appoints an </a:t>
            </a:r>
            <a:r>
              <a:rPr b="1" i="0" lang="en-GB" sz="1400" u="none" strike="noStrike">
                <a:solidFill>
                  <a:schemeClr val="dk1"/>
                </a:solidFill>
                <a:latin typeface="Calibri"/>
                <a:ea typeface="Calibri"/>
                <a:cs typeface="Calibri"/>
                <a:sym typeface="Calibri"/>
              </a:rPr>
              <a:t>independent 3rd party mediator</a:t>
            </a:r>
            <a:r>
              <a:rPr i="0" lang="en-GB" sz="1400" u="none" strike="noStrike">
                <a:solidFill>
                  <a:schemeClr val="dk1"/>
                </a:solidFill>
                <a:latin typeface="Calibri"/>
                <a:ea typeface="Calibri"/>
                <a:cs typeface="Calibri"/>
                <a:sym typeface="Calibri"/>
              </a:rPr>
              <a:t> with specialist SEN knowledge who will be responsible for facilitating the mediation. The mediator is a </a:t>
            </a:r>
            <a:r>
              <a:rPr b="1" i="0" lang="en-GB" sz="1400" u="none" strike="noStrike">
                <a:solidFill>
                  <a:schemeClr val="dk1"/>
                </a:solidFill>
                <a:latin typeface="Calibri"/>
                <a:ea typeface="Calibri"/>
                <a:cs typeface="Calibri"/>
                <a:sym typeface="Calibri"/>
              </a:rPr>
              <a:t>neutral party</a:t>
            </a:r>
            <a:r>
              <a:rPr i="0" lang="en-GB" sz="1400" u="none" strike="noStrike">
                <a:solidFill>
                  <a:schemeClr val="dk1"/>
                </a:solidFill>
                <a:latin typeface="Calibri"/>
                <a:ea typeface="Calibri"/>
                <a:cs typeface="Calibri"/>
                <a:sym typeface="Calibri"/>
              </a:rPr>
              <a:t>, and they are responsible for structuring the process, providing guidance, supporting communication between parties involved and documenting the session and any outcomes.</a:t>
            </a:r>
            <a:endParaRPr sz="1400">
              <a:solidFill>
                <a:schemeClr val="dk1"/>
              </a:solidFill>
              <a:latin typeface="Calibri"/>
              <a:ea typeface="Calibri"/>
              <a:cs typeface="Calibri"/>
              <a:sym typeface="Calibri"/>
            </a:endParaRPr>
          </a:p>
        </p:txBody>
      </p:sp>
      <p:sp>
        <p:nvSpPr>
          <p:cNvPr id="620" name="Google Shape;620;g34fb3b83783_0_526"/>
          <p:cNvSpPr/>
          <p:nvPr/>
        </p:nvSpPr>
        <p:spPr>
          <a:xfrm>
            <a:off x="4884334" y="3292662"/>
            <a:ext cx="2430000" cy="298500"/>
          </a:xfrm>
          <a:prstGeom prst="roundRect">
            <a:avLst>
              <a:gd fmla="val 16667" name="adj"/>
            </a:avLst>
          </a:prstGeom>
          <a:solidFill>
            <a:srgbClr val="F2A982"/>
          </a:solidFill>
          <a:ln cap="flat" cmpd="sng" w="19050">
            <a:solidFill>
              <a:srgbClr val="F2A982"/>
            </a:solidFill>
            <a:prstDash val="solid"/>
            <a:miter lim="800000"/>
            <a:headEnd len="sm" w="sm" type="none"/>
            <a:tailEnd len="sm" w="sm" type="none"/>
          </a:ln>
          <a:effectLst>
            <a:outerShdw blurRad="371475"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GB">
                <a:solidFill>
                  <a:schemeClr val="lt1"/>
                </a:solidFill>
                <a:latin typeface="Calibri"/>
                <a:ea typeface="Calibri"/>
                <a:cs typeface="Calibri"/>
                <a:sym typeface="Calibri"/>
              </a:rPr>
              <a:t>Refusal to Assess</a:t>
            </a:r>
            <a:endParaRPr sz="1600">
              <a:solidFill>
                <a:schemeClr val="lt1"/>
              </a:solidFill>
              <a:latin typeface="Calibri"/>
              <a:ea typeface="Calibri"/>
              <a:cs typeface="Calibri"/>
              <a:sym typeface="Calibri"/>
            </a:endParaRPr>
          </a:p>
        </p:txBody>
      </p:sp>
      <p:sp>
        <p:nvSpPr>
          <p:cNvPr id="621" name="Google Shape;621;g34fb3b83783_0_526"/>
          <p:cNvSpPr/>
          <p:nvPr/>
        </p:nvSpPr>
        <p:spPr>
          <a:xfrm>
            <a:off x="4877549" y="3858408"/>
            <a:ext cx="2430000" cy="275400"/>
          </a:xfrm>
          <a:prstGeom prst="roundRect">
            <a:avLst>
              <a:gd fmla="val 16667" name="adj"/>
            </a:avLst>
          </a:prstGeom>
          <a:solidFill>
            <a:srgbClr val="F2A982"/>
          </a:solidFill>
          <a:ln cap="flat" cmpd="sng" w="19050">
            <a:solidFill>
              <a:srgbClr val="F2A982"/>
            </a:solidFill>
            <a:prstDash val="solid"/>
            <a:miter lim="800000"/>
            <a:headEnd len="sm" w="sm" type="none"/>
            <a:tailEnd len="sm" w="sm" type="none"/>
          </a:ln>
          <a:effectLst>
            <a:outerShdw blurRad="371475"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GB">
                <a:solidFill>
                  <a:schemeClr val="lt1"/>
                </a:solidFill>
                <a:latin typeface="Calibri"/>
                <a:ea typeface="Calibri"/>
                <a:cs typeface="Calibri"/>
                <a:sym typeface="Calibri"/>
              </a:rPr>
              <a:t>Refusal to Issue</a:t>
            </a:r>
            <a:endParaRPr sz="1600">
              <a:solidFill>
                <a:schemeClr val="lt1"/>
              </a:solidFill>
              <a:latin typeface="Calibri"/>
              <a:ea typeface="Calibri"/>
              <a:cs typeface="Calibri"/>
              <a:sym typeface="Calibri"/>
            </a:endParaRPr>
          </a:p>
        </p:txBody>
      </p:sp>
      <p:sp>
        <p:nvSpPr>
          <p:cNvPr id="622" name="Google Shape;622;g34fb3b83783_0_526"/>
          <p:cNvSpPr/>
          <p:nvPr/>
        </p:nvSpPr>
        <p:spPr>
          <a:xfrm>
            <a:off x="4877549" y="4401144"/>
            <a:ext cx="2430000" cy="298500"/>
          </a:xfrm>
          <a:prstGeom prst="roundRect">
            <a:avLst>
              <a:gd fmla="val 16667" name="adj"/>
            </a:avLst>
          </a:prstGeom>
          <a:solidFill>
            <a:srgbClr val="F2A982"/>
          </a:solidFill>
          <a:ln cap="flat" cmpd="sng" w="19050">
            <a:solidFill>
              <a:srgbClr val="F2A982"/>
            </a:solidFill>
            <a:prstDash val="solid"/>
            <a:miter lim="800000"/>
            <a:headEnd len="sm" w="sm" type="none"/>
            <a:tailEnd len="sm" w="sm" type="none"/>
          </a:ln>
          <a:effectLst>
            <a:outerShdw blurRad="371475"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GB">
                <a:solidFill>
                  <a:schemeClr val="lt1"/>
                </a:solidFill>
                <a:latin typeface="Calibri"/>
                <a:ea typeface="Calibri"/>
                <a:cs typeface="Calibri"/>
                <a:sym typeface="Calibri"/>
              </a:rPr>
              <a:t>Draft EHCP (B, F &amp; I)</a:t>
            </a:r>
            <a:endParaRPr sz="1600">
              <a:solidFill>
                <a:schemeClr val="lt1"/>
              </a:solidFill>
              <a:latin typeface="Calibri"/>
              <a:ea typeface="Calibri"/>
              <a:cs typeface="Calibri"/>
              <a:sym typeface="Calibri"/>
            </a:endParaRPr>
          </a:p>
        </p:txBody>
      </p:sp>
      <p:sp>
        <p:nvSpPr>
          <p:cNvPr id="623" name="Google Shape;623;g34fb3b83783_0_526"/>
          <p:cNvSpPr/>
          <p:nvPr/>
        </p:nvSpPr>
        <p:spPr>
          <a:xfrm>
            <a:off x="4877549" y="6027958"/>
            <a:ext cx="2430000" cy="275400"/>
          </a:xfrm>
          <a:prstGeom prst="roundRect">
            <a:avLst>
              <a:gd fmla="val 16667" name="adj"/>
            </a:avLst>
          </a:prstGeom>
          <a:solidFill>
            <a:srgbClr val="F2A982"/>
          </a:solidFill>
          <a:ln cap="flat" cmpd="sng" w="19050">
            <a:solidFill>
              <a:srgbClr val="F2A982"/>
            </a:solidFill>
            <a:prstDash val="solid"/>
            <a:miter lim="800000"/>
            <a:headEnd len="sm" w="sm" type="none"/>
            <a:tailEnd len="sm" w="sm" type="none"/>
          </a:ln>
          <a:effectLst>
            <a:outerShdw blurRad="371475"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GB">
                <a:solidFill>
                  <a:schemeClr val="lt1"/>
                </a:solidFill>
                <a:latin typeface="Calibri"/>
                <a:ea typeface="Calibri"/>
                <a:cs typeface="Calibri"/>
                <a:sym typeface="Calibri"/>
              </a:rPr>
              <a:t>Cease to Maintain</a:t>
            </a:r>
            <a:endParaRPr sz="1600">
              <a:solidFill>
                <a:schemeClr val="lt1"/>
              </a:solidFill>
              <a:latin typeface="Calibri"/>
              <a:ea typeface="Calibri"/>
              <a:cs typeface="Calibri"/>
              <a:sym typeface="Calibri"/>
            </a:endParaRPr>
          </a:p>
        </p:txBody>
      </p:sp>
      <p:sp>
        <p:nvSpPr>
          <p:cNvPr id="624" name="Google Shape;624;g34fb3b83783_0_526"/>
          <p:cNvSpPr/>
          <p:nvPr/>
        </p:nvSpPr>
        <p:spPr>
          <a:xfrm>
            <a:off x="223630" y="2536930"/>
            <a:ext cx="4144500" cy="4013100"/>
          </a:xfrm>
          <a:prstGeom prst="roundRect">
            <a:avLst>
              <a:gd fmla="val 16667" name="adj"/>
            </a:avLst>
          </a:prstGeom>
          <a:solidFill>
            <a:schemeClr val="lt1"/>
          </a:solidFill>
          <a:ln cap="flat" cmpd="sng" w="19050">
            <a:solidFill>
              <a:schemeClr val="accent4"/>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GB" sz="1400" u="none" strike="noStrike">
                <a:solidFill>
                  <a:schemeClr val="dk1"/>
                </a:solidFill>
                <a:latin typeface="Calibri"/>
                <a:ea typeface="Calibri"/>
                <a:cs typeface="Calibri"/>
                <a:sym typeface="Calibri"/>
              </a:rPr>
              <a:t>Children and Families Act 2014</a:t>
            </a:r>
            <a:endParaRPr b="1" sz="1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a:p>
            <a:pPr indent="0" lvl="0" marL="0" marR="0" rtl="0" algn="l">
              <a:spcBef>
                <a:spcPts val="0"/>
              </a:spcBef>
              <a:spcAft>
                <a:spcPts val="0"/>
              </a:spcAft>
              <a:buNone/>
            </a:pPr>
            <a:r>
              <a:rPr b="1" lang="en-GB" sz="1000">
                <a:solidFill>
                  <a:schemeClr val="dk1"/>
                </a:solidFill>
                <a:latin typeface="Calibri"/>
                <a:ea typeface="Calibri"/>
                <a:cs typeface="Calibri"/>
                <a:sym typeface="Calibri"/>
              </a:rPr>
              <a:t>52 Right to mediation</a:t>
            </a:r>
            <a:endParaRPr>
              <a:latin typeface="Calibri"/>
              <a:ea typeface="Calibri"/>
              <a:cs typeface="Calibri"/>
              <a:sym typeface="Calibri"/>
            </a:endParaRPr>
          </a:p>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a:p>
            <a:pPr indent="0" lvl="0" marL="0" marR="0" rtl="0" algn="l">
              <a:spcBef>
                <a:spcPts val="0"/>
              </a:spcBef>
              <a:spcAft>
                <a:spcPts val="0"/>
              </a:spcAft>
              <a:buNone/>
            </a:pPr>
            <a:r>
              <a:rPr i="0" lang="en-GB" sz="1000">
                <a:solidFill>
                  <a:srgbClr val="1E1E1E"/>
                </a:solidFill>
                <a:latin typeface="Calibri"/>
                <a:ea typeface="Calibri"/>
                <a:cs typeface="Calibri"/>
                <a:sym typeface="Calibri"/>
              </a:rPr>
              <a:t>(1)This section applies where—</a:t>
            </a:r>
            <a:endParaRPr>
              <a:latin typeface="Calibri"/>
              <a:ea typeface="Calibri"/>
              <a:cs typeface="Calibri"/>
              <a:sym typeface="Calibri"/>
            </a:endParaRPr>
          </a:p>
          <a:p>
            <a:pPr indent="0" lvl="0" marL="0" marR="0" rtl="0" algn="l">
              <a:spcBef>
                <a:spcPts val="0"/>
              </a:spcBef>
              <a:spcAft>
                <a:spcPts val="0"/>
              </a:spcAft>
              <a:buNone/>
            </a:pPr>
            <a:r>
              <a:rPr i="0" lang="en-GB" sz="1000">
                <a:solidFill>
                  <a:srgbClr val="1E1E1E"/>
                </a:solidFill>
                <a:latin typeface="Calibri"/>
                <a:ea typeface="Calibri"/>
                <a:cs typeface="Calibri"/>
                <a:sym typeface="Calibri"/>
              </a:rPr>
              <a:t>       (a) a decision against which an appeal may be brought under section 51 is made in respect of a child or young person, or</a:t>
            </a:r>
            <a:endParaRPr>
              <a:latin typeface="Calibri"/>
              <a:ea typeface="Calibri"/>
              <a:cs typeface="Calibri"/>
              <a:sym typeface="Calibri"/>
            </a:endParaRPr>
          </a:p>
          <a:p>
            <a:pPr indent="0" lvl="0" marL="0" marR="0" rtl="0" algn="l">
              <a:spcBef>
                <a:spcPts val="0"/>
              </a:spcBef>
              <a:spcAft>
                <a:spcPts val="0"/>
              </a:spcAft>
              <a:buNone/>
            </a:pPr>
            <a:r>
              <a:rPr i="0" lang="en-GB" sz="1000">
                <a:solidFill>
                  <a:srgbClr val="1E1E1E"/>
                </a:solidFill>
                <a:latin typeface="Calibri"/>
                <a:ea typeface="Calibri"/>
                <a:cs typeface="Calibri"/>
                <a:sym typeface="Calibri"/>
              </a:rPr>
              <a:t>       (b) an EHC plan for a child or young person is made, amended or replaced.</a:t>
            </a:r>
            <a:endParaRPr>
              <a:latin typeface="Calibri"/>
              <a:ea typeface="Calibri"/>
              <a:cs typeface="Calibri"/>
              <a:sym typeface="Calibri"/>
            </a:endParaRPr>
          </a:p>
          <a:p>
            <a:pPr indent="0" lvl="0" marL="0" marR="0" rtl="0" algn="l">
              <a:spcBef>
                <a:spcPts val="0"/>
              </a:spcBef>
              <a:spcAft>
                <a:spcPts val="0"/>
              </a:spcAft>
              <a:buNone/>
            </a:pPr>
            <a:r>
              <a:t/>
            </a:r>
            <a:endParaRPr i="0" sz="1000">
              <a:solidFill>
                <a:srgbClr val="1E1E1E"/>
              </a:solidFill>
              <a:latin typeface="Calibri"/>
              <a:ea typeface="Calibri"/>
              <a:cs typeface="Calibri"/>
              <a:sym typeface="Calibri"/>
            </a:endParaRPr>
          </a:p>
          <a:p>
            <a:pPr indent="0" lvl="0" marL="0" marR="0" rtl="0" algn="l">
              <a:spcBef>
                <a:spcPts val="0"/>
              </a:spcBef>
              <a:spcAft>
                <a:spcPts val="0"/>
              </a:spcAft>
              <a:buNone/>
            </a:pPr>
            <a:r>
              <a:rPr i="0" lang="en-GB" sz="1000">
                <a:solidFill>
                  <a:srgbClr val="1E1E1E"/>
                </a:solidFill>
                <a:latin typeface="Calibri"/>
                <a:ea typeface="Calibri"/>
                <a:cs typeface="Calibri"/>
                <a:sym typeface="Calibri"/>
              </a:rPr>
              <a:t>(2) Before the end of the prescribed period after the decision is made, or the plan is made, amended or replaced, the local authority must notify the child's parent or the young person of—</a:t>
            </a:r>
            <a:endParaRPr>
              <a:latin typeface="Calibri"/>
              <a:ea typeface="Calibri"/>
              <a:cs typeface="Calibri"/>
              <a:sym typeface="Calibri"/>
            </a:endParaRPr>
          </a:p>
          <a:p>
            <a:pPr indent="0" lvl="0" marL="0" marR="0" rtl="0" algn="l">
              <a:spcBef>
                <a:spcPts val="0"/>
              </a:spcBef>
              <a:spcAft>
                <a:spcPts val="0"/>
              </a:spcAft>
              <a:buNone/>
            </a:pPr>
            <a:r>
              <a:rPr i="0" lang="en-GB" sz="1000">
                <a:solidFill>
                  <a:srgbClr val="1E1E1E"/>
                </a:solidFill>
                <a:latin typeface="Calibri"/>
                <a:ea typeface="Calibri"/>
                <a:cs typeface="Calibri"/>
                <a:sym typeface="Calibri"/>
              </a:rPr>
              <a:t>       (a)the right to mediation under section 53 or 54, and</a:t>
            </a:r>
            <a:endParaRPr>
              <a:latin typeface="Calibri"/>
              <a:ea typeface="Calibri"/>
              <a:cs typeface="Calibri"/>
              <a:sym typeface="Calibri"/>
            </a:endParaRPr>
          </a:p>
          <a:p>
            <a:pPr indent="0" lvl="0" marL="0" marR="0" rtl="0" algn="l">
              <a:spcBef>
                <a:spcPts val="0"/>
              </a:spcBef>
              <a:spcAft>
                <a:spcPts val="0"/>
              </a:spcAft>
              <a:buNone/>
            </a:pPr>
            <a:r>
              <a:rPr i="0" lang="en-GB" sz="1000">
                <a:solidFill>
                  <a:srgbClr val="1E1E1E"/>
                </a:solidFill>
                <a:latin typeface="Calibri"/>
                <a:ea typeface="Calibri"/>
                <a:cs typeface="Calibri"/>
                <a:sym typeface="Calibri"/>
              </a:rPr>
              <a:t>       (b)the requirement to obtain a certificate under section 55 before making certain appeals.</a:t>
            </a:r>
            <a:endParaRPr>
              <a:latin typeface="Calibri"/>
              <a:ea typeface="Calibri"/>
              <a:cs typeface="Calibri"/>
              <a:sym typeface="Calibri"/>
            </a:endParaRPr>
          </a:p>
          <a:p>
            <a:pPr indent="0" lvl="0" marL="0" marR="0" rtl="0" algn="l">
              <a:spcBef>
                <a:spcPts val="0"/>
              </a:spcBef>
              <a:spcAft>
                <a:spcPts val="0"/>
              </a:spcAft>
              <a:buNone/>
            </a:pPr>
            <a:r>
              <a:t/>
            </a:r>
            <a:endParaRPr i="0" sz="1000">
              <a:solidFill>
                <a:srgbClr val="1E1E1E"/>
              </a:solidFill>
              <a:latin typeface="Calibri"/>
              <a:ea typeface="Calibri"/>
              <a:cs typeface="Calibri"/>
              <a:sym typeface="Calibri"/>
            </a:endParaRPr>
          </a:p>
          <a:p>
            <a:pPr indent="0" lvl="0" marL="0" marR="0" rtl="0" algn="l">
              <a:spcBef>
                <a:spcPts val="0"/>
              </a:spcBef>
              <a:spcAft>
                <a:spcPts val="0"/>
              </a:spcAft>
              <a:buNone/>
            </a:pPr>
            <a:r>
              <a:rPr i="0" lang="en-GB" sz="1000">
                <a:solidFill>
                  <a:srgbClr val="1E1E1E"/>
                </a:solidFill>
                <a:latin typeface="Calibri"/>
                <a:ea typeface="Calibri"/>
                <a:cs typeface="Calibri"/>
                <a:sym typeface="Calibri"/>
              </a:rPr>
              <a:t>(3)If the parent or young person wishes to pursue mediation under section 53 or 54, he or she must inform the local authority of—</a:t>
            </a:r>
            <a:endParaRPr>
              <a:latin typeface="Calibri"/>
              <a:ea typeface="Calibri"/>
              <a:cs typeface="Calibri"/>
              <a:sym typeface="Calibri"/>
            </a:endParaRPr>
          </a:p>
          <a:p>
            <a:pPr indent="0" lvl="0" marL="0" marR="0" rtl="0" algn="l">
              <a:spcBef>
                <a:spcPts val="0"/>
              </a:spcBef>
              <a:spcAft>
                <a:spcPts val="0"/>
              </a:spcAft>
              <a:buNone/>
            </a:pPr>
            <a:r>
              <a:rPr i="0" lang="en-GB" sz="1000">
                <a:solidFill>
                  <a:srgbClr val="1E1E1E"/>
                </a:solidFill>
                <a:latin typeface="Calibri"/>
                <a:ea typeface="Calibri"/>
                <a:cs typeface="Calibri"/>
                <a:sym typeface="Calibri"/>
              </a:rPr>
              <a:t>       (a)that fact, and</a:t>
            </a:r>
            <a:endParaRPr>
              <a:latin typeface="Calibri"/>
              <a:ea typeface="Calibri"/>
              <a:cs typeface="Calibri"/>
              <a:sym typeface="Calibri"/>
            </a:endParaRPr>
          </a:p>
          <a:p>
            <a:pPr indent="0" lvl="0" marL="0" marR="0" rtl="0" algn="l">
              <a:spcBef>
                <a:spcPts val="0"/>
              </a:spcBef>
              <a:spcAft>
                <a:spcPts val="0"/>
              </a:spcAft>
              <a:buNone/>
            </a:pPr>
            <a:r>
              <a:rPr i="0" lang="en-GB" sz="1000">
                <a:solidFill>
                  <a:srgbClr val="1E1E1E"/>
                </a:solidFill>
                <a:latin typeface="Calibri"/>
                <a:ea typeface="Calibri"/>
                <a:cs typeface="Calibri"/>
                <a:sym typeface="Calibri"/>
              </a:rPr>
              <a:t>       (b)the issues in respect of which he or she wishes to pursue mediation (“the mediation issues”).</a:t>
            </a:r>
            <a:endParaRPr>
              <a:latin typeface="Calibri"/>
              <a:ea typeface="Calibri"/>
              <a:cs typeface="Calibri"/>
              <a:sym typeface="Calibri"/>
            </a:endParaRPr>
          </a:p>
        </p:txBody>
      </p:sp>
      <p:sp>
        <p:nvSpPr>
          <p:cNvPr id="625" name="Google Shape;625;g34fb3b83783_0_526"/>
          <p:cNvSpPr/>
          <p:nvPr/>
        </p:nvSpPr>
        <p:spPr>
          <a:xfrm>
            <a:off x="4884334" y="2690772"/>
            <a:ext cx="2423400" cy="275400"/>
          </a:xfrm>
          <a:prstGeom prst="roundRect">
            <a:avLst>
              <a:gd fmla="val 16667" name="adj"/>
            </a:avLst>
          </a:prstGeom>
          <a:solidFill>
            <a:srgbClr val="F2A982"/>
          </a:solidFill>
          <a:ln cap="flat" cmpd="sng" w="19050">
            <a:solidFill>
              <a:srgbClr val="F2A982"/>
            </a:solidFill>
            <a:prstDash val="solid"/>
            <a:miter lim="800000"/>
            <a:headEnd len="sm" w="sm" type="none"/>
            <a:tailEnd len="sm" w="sm" type="none"/>
          </a:ln>
          <a:effectLst>
            <a:outerShdw blurRad="371475"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600">
                <a:solidFill>
                  <a:schemeClr val="lt1"/>
                </a:solidFill>
                <a:latin typeface="Calibri"/>
                <a:ea typeface="Calibri"/>
                <a:cs typeface="Calibri"/>
                <a:sym typeface="Calibri"/>
              </a:rPr>
              <a:t>When You Can Mediate</a:t>
            </a:r>
            <a:endParaRPr sz="1600">
              <a:solidFill>
                <a:schemeClr val="lt1"/>
              </a:solidFill>
              <a:latin typeface="Calibri"/>
              <a:ea typeface="Calibri"/>
              <a:cs typeface="Calibri"/>
              <a:sym typeface="Calibri"/>
            </a:endParaRPr>
          </a:p>
        </p:txBody>
      </p:sp>
      <p:sp>
        <p:nvSpPr>
          <p:cNvPr id="626" name="Google Shape;626;g34fb3b83783_0_526"/>
          <p:cNvSpPr/>
          <p:nvPr/>
        </p:nvSpPr>
        <p:spPr>
          <a:xfrm>
            <a:off x="4884334" y="4966890"/>
            <a:ext cx="2430000" cy="275400"/>
          </a:xfrm>
          <a:prstGeom prst="roundRect">
            <a:avLst>
              <a:gd fmla="val 16667" name="adj"/>
            </a:avLst>
          </a:prstGeom>
          <a:solidFill>
            <a:srgbClr val="F2A982"/>
          </a:solidFill>
          <a:ln cap="flat" cmpd="sng" w="19050">
            <a:solidFill>
              <a:srgbClr val="F2A982"/>
            </a:solidFill>
            <a:prstDash val="solid"/>
            <a:miter lim="800000"/>
            <a:headEnd len="sm" w="sm" type="none"/>
            <a:tailEnd len="sm" w="sm" type="none"/>
          </a:ln>
          <a:effectLst>
            <a:outerShdw blurRad="371475"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GB">
                <a:solidFill>
                  <a:schemeClr val="lt1"/>
                </a:solidFill>
                <a:latin typeface="Calibri"/>
                <a:ea typeface="Calibri"/>
                <a:cs typeface="Calibri"/>
                <a:sym typeface="Calibri"/>
              </a:rPr>
              <a:t>Refusal to Re-assess</a:t>
            </a:r>
            <a:endParaRPr sz="1600">
              <a:solidFill>
                <a:schemeClr val="lt1"/>
              </a:solidFill>
              <a:latin typeface="Calibri"/>
              <a:ea typeface="Calibri"/>
              <a:cs typeface="Calibri"/>
              <a:sym typeface="Calibri"/>
            </a:endParaRPr>
          </a:p>
        </p:txBody>
      </p:sp>
      <p:sp>
        <p:nvSpPr>
          <p:cNvPr id="627" name="Google Shape;627;g34fb3b83783_0_526"/>
          <p:cNvSpPr/>
          <p:nvPr/>
        </p:nvSpPr>
        <p:spPr>
          <a:xfrm>
            <a:off x="4884334" y="5509626"/>
            <a:ext cx="2430000" cy="275400"/>
          </a:xfrm>
          <a:prstGeom prst="roundRect">
            <a:avLst>
              <a:gd fmla="val 16667" name="adj"/>
            </a:avLst>
          </a:prstGeom>
          <a:solidFill>
            <a:srgbClr val="F2A982"/>
          </a:solidFill>
          <a:ln cap="flat" cmpd="sng" w="19050">
            <a:solidFill>
              <a:srgbClr val="F2A982"/>
            </a:solidFill>
            <a:prstDash val="solid"/>
            <a:miter lim="800000"/>
            <a:headEnd len="sm" w="sm" type="none"/>
            <a:tailEnd len="sm" w="sm" type="none"/>
          </a:ln>
          <a:effectLst>
            <a:outerShdw blurRad="371475"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GB">
                <a:solidFill>
                  <a:schemeClr val="lt1"/>
                </a:solidFill>
                <a:latin typeface="Calibri"/>
                <a:ea typeface="Calibri"/>
                <a:cs typeface="Calibri"/>
                <a:sym typeface="Calibri"/>
              </a:rPr>
              <a:t>Refusal to Amend/Update</a:t>
            </a:r>
            <a:endParaRPr sz="1600">
              <a:solidFill>
                <a:schemeClr val="lt1"/>
              </a:solidFill>
              <a:latin typeface="Calibri"/>
              <a:ea typeface="Calibri"/>
              <a:cs typeface="Calibri"/>
              <a:sym typeface="Calibri"/>
            </a:endParaRPr>
          </a:p>
        </p:txBody>
      </p:sp>
      <p:sp>
        <p:nvSpPr>
          <p:cNvPr id="628" name="Google Shape;628;g34fb3b83783_0_526"/>
          <p:cNvSpPr/>
          <p:nvPr/>
        </p:nvSpPr>
        <p:spPr>
          <a:xfrm>
            <a:off x="7823753" y="2588929"/>
            <a:ext cx="4144500" cy="3960900"/>
          </a:xfrm>
          <a:prstGeom prst="roundRect">
            <a:avLst>
              <a:gd fmla="val 16667" name="adj"/>
            </a:avLst>
          </a:prstGeom>
          <a:solidFill>
            <a:schemeClr val="lt1"/>
          </a:solidFill>
          <a:ln cap="flat" cmpd="sng" w="19050">
            <a:solidFill>
              <a:schemeClr val="accent4"/>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GB" sz="1400" u="none" strike="noStrike">
                <a:solidFill>
                  <a:schemeClr val="dk1"/>
                </a:solidFill>
                <a:latin typeface="Calibri"/>
                <a:ea typeface="Calibri"/>
                <a:cs typeface="Calibri"/>
                <a:sym typeface="Calibri"/>
              </a:rPr>
              <a:t>SEND Code of Practice 2015</a:t>
            </a:r>
            <a:endParaRPr b="1" sz="1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a:p>
            <a:pPr indent="0" lvl="0" marL="0" marR="0" rtl="0" algn="l">
              <a:spcBef>
                <a:spcPts val="0"/>
              </a:spcBef>
              <a:spcAft>
                <a:spcPts val="0"/>
              </a:spcAft>
              <a:buNone/>
            </a:pPr>
            <a:r>
              <a:rPr b="1" lang="en-GB" sz="1000">
                <a:solidFill>
                  <a:schemeClr val="dk1"/>
                </a:solidFill>
                <a:latin typeface="Calibri"/>
                <a:ea typeface="Calibri"/>
                <a:cs typeface="Calibri"/>
                <a:sym typeface="Calibri"/>
              </a:rPr>
              <a:t>Mediation on matters which can be appealed to the Tribunal</a:t>
            </a:r>
            <a:endParaRPr>
              <a:latin typeface="Calibri"/>
              <a:ea typeface="Calibri"/>
              <a:cs typeface="Calibri"/>
              <a:sym typeface="Calibri"/>
            </a:endParaRPr>
          </a:p>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a:p>
            <a:pPr indent="0" lvl="0" marL="0" marR="0" rtl="0" algn="l">
              <a:spcBef>
                <a:spcPts val="0"/>
              </a:spcBef>
              <a:spcAft>
                <a:spcPts val="0"/>
              </a:spcAft>
              <a:buNone/>
            </a:pPr>
            <a:r>
              <a:rPr lang="en-GB" sz="1000">
                <a:solidFill>
                  <a:srgbClr val="1E1E1E"/>
                </a:solidFill>
                <a:latin typeface="Calibri"/>
                <a:ea typeface="Calibri"/>
                <a:cs typeface="Calibri"/>
                <a:sym typeface="Calibri"/>
              </a:rPr>
              <a:t>11.18 Parents and young people who wish to make an appeal to the Tribunal (see paragraphs 11.39 to 11.52) </a:t>
            </a:r>
            <a:r>
              <a:rPr b="1" lang="en-GB" sz="1000">
                <a:solidFill>
                  <a:srgbClr val="1E1E1E"/>
                </a:solidFill>
                <a:latin typeface="Calibri"/>
                <a:ea typeface="Calibri"/>
                <a:cs typeface="Calibri"/>
                <a:sym typeface="Calibri"/>
              </a:rPr>
              <a:t>may do so only after they have contacted an independent mediation adviser and discussed whether mediation might be a suitable way of resolving the disagreement. </a:t>
            </a:r>
            <a:endParaRPr>
              <a:latin typeface="Calibri"/>
              <a:ea typeface="Calibri"/>
              <a:cs typeface="Calibri"/>
              <a:sym typeface="Calibri"/>
            </a:endParaRPr>
          </a:p>
          <a:p>
            <a:pPr indent="0" lvl="0" marL="0" marR="0" rtl="0" algn="l">
              <a:spcBef>
                <a:spcPts val="0"/>
              </a:spcBef>
              <a:spcAft>
                <a:spcPts val="0"/>
              </a:spcAft>
              <a:buNone/>
            </a:pPr>
            <a:r>
              <a:t/>
            </a:r>
            <a:endParaRPr sz="1000">
              <a:solidFill>
                <a:srgbClr val="1E1E1E"/>
              </a:solidFill>
              <a:latin typeface="Calibri"/>
              <a:ea typeface="Calibri"/>
              <a:cs typeface="Calibri"/>
              <a:sym typeface="Calibri"/>
            </a:endParaRPr>
          </a:p>
          <a:p>
            <a:pPr indent="0" lvl="0" marL="0" marR="0" rtl="0" algn="l">
              <a:spcBef>
                <a:spcPts val="0"/>
              </a:spcBef>
              <a:spcAft>
                <a:spcPts val="0"/>
              </a:spcAft>
              <a:buNone/>
            </a:pPr>
            <a:r>
              <a:rPr lang="en-GB" sz="1000">
                <a:solidFill>
                  <a:schemeClr val="dk1"/>
                </a:solidFill>
                <a:latin typeface="Calibri"/>
                <a:ea typeface="Calibri"/>
                <a:cs typeface="Calibri"/>
                <a:sym typeface="Calibri"/>
              </a:rPr>
              <a:t>11.19 When the local authority sends the parent or young person notice of a decision which can be appealed to the Tribunal it must </a:t>
            </a:r>
            <a:r>
              <a:rPr b="1" lang="en-GB" sz="1000">
                <a:solidFill>
                  <a:schemeClr val="dk1"/>
                </a:solidFill>
                <a:latin typeface="Calibri"/>
                <a:ea typeface="Calibri"/>
                <a:cs typeface="Calibri"/>
                <a:sym typeface="Calibri"/>
              </a:rPr>
              <a:t>tell the parent or young person of their right to go to mediation </a:t>
            </a:r>
            <a:r>
              <a:rPr lang="en-GB" sz="1000">
                <a:solidFill>
                  <a:schemeClr val="dk1"/>
                </a:solidFill>
                <a:latin typeface="Calibri"/>
                <a:ea typeface="Calibri"/>
                <a:cs typeface="Calibri"/>
                <a:sym typeface="Calibri"/>
              </a:rPr>
              <a:t>and that they must contact a mediation adviser before registering an appeal with the Tribunal. The notice </a:t>
            </a:r>
            <a:r>
              <a:rPr b="1" lang="en-GB" sz="1000">
                <a:solidFill>
                  <a:schemeClr val="dk1"/>
                </a:solidFill>
                <a:latin typeface="Calibri"/>
                <a:ea typeface="Calibri"/>
                <a:cs typeface="Calibri"/>
                <a:sym typeface="Calibri"/>
              </a:rPr>
              <a:t>must give the contact details of a mediation adviser</a:t>
            </a:r>
            <a:r>
              <a:rPr lang="en-GB" sz="1000">
                <a:solidFill>
                  <a:schemeClr val="dk1"/>
                </a:solidFill>
                <a:latin typeface="Calibri"/>
                <a:ea typeface="Calibri"/>
                <a:cs typeface="Calibri"/>
                <a:sym typeface="Calibri"/>
              </a:rPr>
              <a:t>, contain the timescales for requesting mediation and the contact details of any person acting on behalf of the local authority who the parent or young person should contact if they wish to pursue mediation. The  notice should also make clear that parents’ and young people’s right to appeal is not affected by entering into mediation. </a:t>
            </a:r>
            <a:endParaRPr>
              <a:latin typeface="Calibri"/>
              <a:ea typeface="Calibri"/>
              <a:cs typeface="Calibri"/>
              <a:sym typeface="Calibri"/>
            </a:endParaRPr>
          </a:p>
          <a:p>
            <a:pPr indent="0" lvl="0" marL="0" marR="0" rtl="0" algn="l">
              <a:spcBef>
                <a:spcPts val="0"/>
              </a:spcBef>
              <a:spcAft>
                <a:spcPts val="0"/>
              </a:spcAft>
              <a:buNone/>
            </a:pPr>
            <a:r>
              <a:t/>
            </a:r>
            <a:endParaRPr sz="1000">
              <a:solidFill>
                <a:srgbClr val="1E1E1E"/>
              </a:solidFill>
              <a:latin typeface="Calibri"/>
              <a:ea typeface="Calibri"/>
              <a:cs typeface="Calibri"/>
              <a:sym typeface="Calibri"/>
            </a:endParaRPr>
          </a:p>
        </p:txBody>
      </p:sp>
      <p:pic>
        <p:nvPicPr>
          <p:cNvPr id="629" name="Google Shape;629;g34fb3b83783_0_526"/>
          <p:cNvPicPr preferRelativeResize="0"/>
          <p:nvPr/>
        </p:nvPicPr>
        <p:blipFill rotWithShape="1">
          <a:blip r:embed="rId3">
            <a:alphaModFix/>
          </a:blip>
          <a:srcRect b="0" l="0" r="0" t="0"/>
          <a:stretch/>
        </p:blipFill>
        <p:spPr>
          <a:xfrm>
            <a:off x="143950" y="0"/>
            <a:ext cx="1647576" cy="8277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sp>
        <p:nvSpPr>
          <p:cNvPr id="634" name="Google Shape;634;g34e74833aa5_0_1242"/>
          <p:cNvSpPr txBox="1"/>
          <p:nvPr/>
        </p:nvSpPr>
        <p:spPr>
          <a:xfrm>
            <a:off x="9736924" y="6549950"/>
            <a:ext cx="2802900" cy="215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800">
                <a:solidFill>
                  <a:schemeClr val="dk1"/>
                </a:solidFill>
              </a:rPr>
              <a:t>© 2024-2026</a:t>
            </a:r>
            <a:r>
              <a:rPr lang="en-GB" sz="800">
                <a:solidFill>
                  <a:schemeClr val="dk1"/>
                </a:solidFill>
                <a:latin typeface="Arial"/>
                <a:ea typeface="Arial"/>
                <a:cs typeface="Arial"/>
                <a:sym typeface="Arial"/>
              </a:rPr>
              <a:t> SEN Parent Support Group</a:t>
            </a:r>
            <a:endParaRPr/>
          </a:p>
        </p:txBody>
      </p:sp>
      <p:sp>
        <p:nvSpPr>
          <p:cNvPr id="635" name="Google Shape;635;g34e74833aa5_0_1242"/>
          <p:cNvSpPr/>
          <p:nvPr/>
        </p:nvSpPr>
        <p:spPr>
          <a:xfrm>
            <a:off x="3512160" y="110090"/>
            <a:ext cx="7523700" cy="492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GB" sz="2600" cap="none">
                <a:solidFill>
                  <a:srgbClr val="15C2FF"/>
                </a:solidFill>
                <a:latin typeface="Calibri"/>
                <a:ea typeface="Calibri"/>
                <a:cs typeface="Calibri"/>
                <a:sym typeface="Calibri"/>
              </a:rPr>
              <a:t>AFTER MEDIATION : DECISIONS AND TIMELINES</a:t>
            </a:r>
            <a:endParaRPr b="1" sz="2600" cap="none">
              <a:solidFill>
                <a:srgbClr val="15C2FF"/>
              </a:solidFill>
              <a:latin typeface="Calibri"/>
              <a:ea typeface="Calibri"/>
              <a:cs typeface="Calibri"/>
              <a:sym typeface="Calibri"/>
            </a:endParaRPr>
          </a:p>
        </p:txBody>
      </p:sp>
      <p:sp>
        <p:nvSpPr>
          <p:cNvPr id="636" name="Google Shape;636;g34e74833aa5_0_1242"/>
          <p:cNvSpPr txBox="1"/>
          <p:nvPr/>
        </p:nvSpPr>
        <p:spPr>
          <a:xfrm>
            <a:off x="833150" y="1272100"/>
            <a:ext cx="10202700" cy="369300"/>
          </a:xfrm>
          <a:prstGeom prst="rect">
            <a:avLst/>
          </a:prstGeom>
          <a:solidFill>
            <a:schemeClr val="accent4"/>
          </a:solidFill>
          <a:ln>
            <a:noFill/>
          </a:ln>
          <a:effectLst>
            <a:outerShdw blurRad="285750" rotWithShape="0" algn="bl" dir="5400000" dist="19050">
              <a:srgbClr val="000000">
                <a:alpha val="50000"/>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b="1" i="0" lang="en-GB" sz="1800">
                <a:solidFill>
                  <a:schemeClr val="lt1"/>
                </a:solidFill>
                <a:latin typeface="Calibri"/>
                <a:ea typeface="Calibri"/>
                <a:cs typeface="Calibri"/>
                <a:sym typeface="Calibri"/>
              </a:rPr>
              <a:t>The Special Educational Needs and Disability Regulations 2014 - </a:t>
            </a:r>
            <a:r>
              <a:rPr lang="en-GB" sz="1800">
                <a:solidFill>
                  <a:schemeClr val="lt1"/>
                </a:solidFill>
                <a:latin typeface="Calibri"/>
                <a:ea typeface="Calibri"/>
                <a:cs typeface="Calibri"/>
                <a:sym typeface="Calibri"/>
              </a:rPr>
              <a:t>Section 44 covers the statutory deadlines:</a:t>
            </a:r>
            <a:endParaRPr i="0" sz="1800" u="none" strike="noStrike">
              <a:solidFill>
                <a:schemeClr val="lt1"/>
              </a:solidFill>
              <a:latin typeface="Calibri"/>
              <a:ea typeface="Calibri"/>
              <a:cs typeface="Calibri"/>
              <a:sym typeface="Calibri"/>
            </a:endParaRPr>
          </a:p>
        </p:txBody>
      </p:sp>
      <p:sp>
        <p:nvSpPr>
          <p:cNvPr id="637" name="Google Shape;637;g34e74833aa5_0_1242"/>
          <p:cNvSpPr/>
          <p:nvPr/>
        </p:nvSpPr>
        <p:spPr>
          <a:xfrm>
            <a:off x="8605753" y="2064922"/>
            <a:ext cx="2430000" cy="532500"/>
          </a:xfrm>
          <a:prstGeom prst="roundRect">
            <a:avLst>
              <a:gd fmla="val 16667" name="adj"/>
            </a:avLst>
          </a:prstGeom>
          <a:solidFill>
            <a:srgbClr val="F2A982"/>
          </a:solidFill>
          <a:ln cap="flat" cmpd="sng" w="19050">
            <a:solidFill>
              <a:srgbClr val="F2A98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a:solidFill>
                  <a:schemeClr val="lt1"/>
                </a:solidFill>
                <a:latin typeface="Calibri"/>
                <a:ea typeface="Calibri"/>
                <a:cs typeface="Calibri"/>
                <a:sym typeface="Calibri"/>
              </a:rPr>
              <a:t>Refusal to Assess / Reassess</a:t>
            </a:r>
            <a:endParaRPr b="1">
              <a:solidFill>
                <a:schemeClr val="lt1"/>
              </a:solidFill>
              <a:latin typeface="Calibri"/>
              <a:ea typeface="Calibri"/>
              <a:cs typeface="Calibri"/>
              <a:sym typeface="Calibri"/>
            </a:endParaRPr>
          </a:p>
        </p:txBody>
      </p:sp>
      <p:sp>
        <p:nvSpPr>
          <p:cNvPr id="638" name="Google Shape;638;g34e74833aa5_0_1242"/>
          <p:cNvSpPr/>
          <p:nvPr/>
        </p:nvSpPr>
        <p:spPr>
          <a:xfrm>
            <a:off x="6998878" y="4383845"/>
            <a:ext cx="2430000" cy="585300"/>
          </a:xfrm>
          <a:prstGeom prst="roundRect">
            <a:avLst>
              <a:gd fmla="val 16667" name="adj"/>
            </a:avLst>
          </a:prstGeom>
          <a:solidFill>
            <a:srgbClr val="F2A982"/>
          </a:solidFill>
          <a:ln cap="flat" cmpd="sng" w="19050">
            <a:solidFill>
              <a:srgbClr val="F2A98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a:solidFill>
                  <a:schemeClr val="lt1"/>
                </a:solidFill>
                <a:latin typeface="Calibri"/>
                <a:ea typeface="Calibri"/>
                <a:cs typeface="Calibri"/>
                <a:sym typeface="Calibri"/>
              </a:rPr>
              <a:t>Refusal to Issue</a:t>
            </a:r>
            <a:endParaRPr b="1">
              <a:solidFill>
                <a:schemeClr val="lt1"/>
              </a:solidFill>
              <a:latin typeface="Calibri"/>
              <a:ea typeface="Calibri"/>
              <a:cs typeface="Calibri"/>
              <a:sym typeface="Calibri"/>
            </a:endParaRPr>
          </a:p>
        </p:txBody>
      </p:sp>
      <p:sp>
        <p:nvSpPr>
          <p:cNvPr id="639" name="Google Shape;639;g34e74833aa5_0_1242"/>
          <p:cNvSpPr/>
          <p:nvPr/>
        </p:nvSpPr>
        <p:spPr>
          <a:xfrm>
            <a:off x="4719452" y="2073349"/>
            <a:ext cx="2430000" cy="532500"/>
          </a:xfrm>
          <a:prstGeom prst="roundRect">
            <a:avLst>
              <a:gd fmla="val 16667" name="adj"/>
            </a:avLst>
          </a:prstGeom>
          <a:solidFill>
            <a:srgbClr val="F2A982"/>
          </a:solidFill>
          <a:ln cap="flat" cmpd="sng" w="19050">
            <a:solidFill>
              <a:srgbClr val="F2A98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a:solidFill>
                  <a:schemeClr val="lt1"/>
                </a:solidFill>
                <a:latin typeface="Calibri"/>
                <a:ea typeface="Calibri"/>
                <a:cs typeface="Calibri"/>
                <a:sym typeface="Calibri"/>
              </a:rPr>
              <a:t>Provision named</a:t>
            </a:r>
            <a:endParaRPr b="1">
              <a:solidFill>
                <a:schemeClr val="lt1"/>
              </a:solidFill>
              <a:latin typeface="Calibri"/>
              <a:ea typeface="Calibri"/>
              <a:cs typeface="Calibri"/>
              <a:sym typeface="Calibri"/>
            </a:endParaRPr>
          </a:p>
        </p:txBody>
      </p:sp>
      <p:sp>
        <p:nvSpPr>
          <p:cNvPr id="640" name="Google Shape;640;g34e74833aa5_0_1242"/>
          <p:cNvSpPr/>
          <p:nvPr/>
        </p:nvSpPr>
        <p:spPr>
          <a:xfrm>
            <a:off x="2763000" y="4383845"/>
            <a:ext cx="2430000" cy="585300"/>
          </a:xfrm>
          <a:prstGeom prst="roundRect">
            <a:avLst>
              <a:gd fmla="val 16667" name="adj"/>
            </a:avLst>
          </a:prstGeom>
          <a:solidFill>
            <a:srgbClr val="F2A982"/>
          </a:solidFill>
          <a:ln cap="flat" cmpd="sng" w="19050">
            <a:solidFill>
              <a:srgbClr val="F2A98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a:solidFill>
                  <a:schemeClr val="lt1"/>
                </a:solidFill>
                <a:latin typeface="Calibri"/>
                <a:ea typeface="Calibri"/>
                <a:cs typeface="Calibri"/>
                <a:sym typeface="Calibri"/>
              </a:rPr>
              <a:t>Something else</a:t>
            </a:r>
            <a:endParaRPr b="1">
              <a:solidFill>
                <a:schemeClr val="lt1"/>
              </a:solidFill>
              <a:latin typeface="Calibri"/>
              <a:ea typeface="Calibri"/>
              <a:cs typeface="Calibri"/>
              <a:sym typeface="Calibri"/>
            </a:endParaRPr>
          </a:p>
        </p:txBody>
      </p:sp>
      <p:sp>
        <p:nvSpPr>
          <p:cNvPr id="641" name="Google Shape;641;g34e74833aa5_0_1242"/>
          <p:cNvSpPr/>
          <p:nvPr/>
        </p:nvSpPr>
        <p:spPr>
          <a:xfrm>
            <a:off x="833150" y="2073349"/>
            <a:ext cx="2430000" cy="491100"/>
          </a:xfrm>
          <a:prstGeom prst="roundRect">
            <a:avLst>
              <a:gd fmla="val 16667" name="adj"/>
            </a:avLst>
          </a:prstGeom>
          <a:solidFill>
            <a:srgbClr val="F2A982"/>
          </a:solidFill>
          <a:ln cap="flat" cmpd="sng" w="19050">
            <a:solidFill>
              <a:srgbClr val="F2A98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a:solidFill>
                  <a:schemeClr val="lt1"/>
                </a:solidFill>
                <a:latin typeface="Calibri"/>
                <a:ea typeface="Calibri"/>
                <a:cs typeface="Calibri"/>
                <a:sym typeface="Calibri"/>
              </a:rPr>
              <a:t>EHCP Amendments/Updates </a:t>
            </a:r>
            <a:endParaRPr sz="1600">
              <a:solidFill>
                <a:schemeClr val="lt1"/>
              </a:solidFill>
              <a:latin typeface="Calibri"/>
              <a:ea typeface="Calibri"/>
              <a:cs typeface="Calibri"/>
              <a:sym typeface="Calibri"/>
            </a:endParaRPr>
          </a:p>
        </p:txBody>
      </p:sp>
      <p:sp>
        <p:nvSpPr>
          <p:cNvPr id="642" name="Google Shape;642;g34e74833aa5_0_1242"/>
          <p:cNvSpPr/>
          <p:nvPr/>
        </p:nvSpPr>
        <p:spPr>
          <a:xfrm>
            <a:off x="8605755" y="2605804"/>
            <a:ext cx="2430000" cy="1359900"/>
          </a:xfrm>
          <a:prstGeom prst="roundRect">
            <a:avLst>
              <a:gd fmla="val 16667" name="adj"/>
            </a:avLst>
          </a:prstGeom>
          <a:solidFill>
            <a:schemeClr val="lt1"/>
          </a:solidFill>
          <a:ln cap="flat" cmpd="sng" w="19050">
            <a:solidFill>
              <a:srgbClr val="F2A982"/>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en-GB">
                <a:solidFill>
                  <a:schemeClr val="dk1"/>
                </a:solidFill>
                <a:latin typeface="Calibri"/>
                <a:ea typeface="Calibri"/>
                <a:cs typeface="Calibri"/>
                <a:sym typeface="Calibri"/>
              </a:rPr>
              <a:t>If agreement to assess is made at mediation, assessment or reassessment should be initiated within 2 weeks</a:t>
            </a:r>
            <a:endParaRPr>
              <a:latin typeface="Calibri"/>
              <a:ea typeface="Calibri"/>
              <a:cs typeface="Calibri"/>
              <a:sym typeface="Calibri"/>
            </a:endParaRPr>
          </a:p>
        </p:txBody>
      </p:sp>
      <p:sp>
        <p:nvSpPr>
          <p:cNvPr id="643" name="Google Shape;643;g34e74833aa5_0_1242"/>
          <p:cNvSpPr/>
          <p:nvPr/>
        </p:nvSpPr>
        <p:spPr>
          <a:xfrm>
            <a:off x="6987410" y="4952943"/>
            <a:ext cx="2430000" cy="1359900"/>
          </a:xfrm>
          <a:prstGeom prst="roundRect">
            <a:avLst>
              <a:gd fmla="val 16667" name="adj"/>
            </a:avLst>
          </a:prstGeom>
          <a:solidFill>
            <a:schemeClr val="lt1"/>
          </a:solidFill>
          <a:ln cap="flat" cmpd="sng" w="19050">
            <a:solidFill>
              <a:srgbClr val="F2A982"/>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en-GB">
                <a:solidFill>
                  <a:schemeClr val="dk1"/>
                </a:solidFill>
                <a:latin typeface="Calibri"/>
                <a:ea typeface="Calibri"/>
                <a:cs typeface="Calibri"/>
                <a:sym typeface="Calibri"/>
              </a:rPr>
              <a:t>If agreement to issue a plan is made, a draft plan should be issued within 5 weeks and finalised within 11 weeks following mediation</a:t>
            </a:r>
            <a:endParaRPr>
              <a:latin typeface="Calibri"/>
              <a:ea typeface="Calibri"/>
              <a:cs typeface="Calibri"/>
              <a:sym typeface="Calibri"/>
            </a:endParaRPr>
          </a:p>
        </p:txBody>
      </p:sp>
      <p:sp>
        <p:nvSpPr>
          <p:cNvPr id="644" name="Google Shape;644;g34e74833aa5_0_1242"/>
          <p:cNvSpPr/>
          <p:nvPr/>
        </p:nvSpPr>
        <p:spPr>
          <a:xfrm>
            <a:off x="833140" y="2565476"/>
            <a:ext cx="2430000" cy="1359900"/>
          </a:xfrm>
          <a:prstGeom prst="roundRect">
            <a:avLst>
              <a:gd fmla="val 16667" name="adj"/>
            </a:avLst>
          </a:prstGeom>
          <a:solidFill>
            <a:schemeClr val="lt1"/>
          </a:solidFill>
          <a:ln cap="flat" cmpd="sng" w="19050">
            <a:solidFill>
              <a:srgbClr val="F2A982"/>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en-GB">
                <a:solidFill>
                  <a:schemeClr val="dk1"/>
                </a:solidFill>
                <a:latin typeface="Calibri"/>
                <a:ea typeface="Calibri"/>
                <a:cs typeface="Calibri"/>
                <a:sym typeface="Calibri"/>
              </a:rPr>
              <a:t>If agreement to amend / update is made at mediation, the amended plan must be issued within 5 weeks following mediation</a:t>
            </a:r>
            <a:endParaRPr sz="1600">
              <a:latin typeface="Calibri"/>
              <a:ea typeface="Calibri"/>
              <a:cs typeface="Calibri"/>
              <a:sym typeface="Calibri"/>
            </a:endParaRPr>
          </a:p>
        </p:txBody>
      </p:sp>
      <p:sp>
        <p:nvSpPr>
          <p:cNvPr id="645" name="Google Shape;645;g34e74833aa5_0_1242"/>
          <p:cNvSpPr/>
          <p:nvPr/>
        </p:nvSpPr>
        <p:spPr>
          <a:xfrm>
            <a:off x="2762988" y="4969124"/>
            <a:ext cx="2430000" cy="1359900"/>
          </a:xfrm>
          <a:prstGeom prst="roundRect">
            <a:avLst>
              <a:gd fmla="val 16667" name="adj"/>
            </a:avLst>
          </a:prstGeom>
          <a:solidFill>
            <a:schemeClr val="lt1"/>
          </a:solidFill>
          <a:ln cap="flat" cmpd="sng" w="19050">
            <a:solidFill>
              <a:srgbClr val="F2A982"/>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en-GB">
                <a:solidFill>
                  <a:schemeClr val="dk1"/>
                </a:solidFill>
                <a:latin typeface="Calibri"/>
                <a:ea typeface="Calibri"/>
                <a:cs typeface="Calibri"/>
                <a:sym typeface="Calibri"/>
              </a:rPr>
              <a:t>Agreements such as additional funding or involving further professionals must be actioned within 2 weeks.</a:t>
            </a:r>
            <a:endParaRPr>
              <a:latin typeface="Calibri"/>
              <a:ea typeface="Calibri"/>
              <a:cs typeface="Calibri"/>
              <a:sym typeface="Calibri"/>
            </a:endParaRPr>
          </a:p>
        </p:txBody>
      </p:sp>
      <p:sp>
        <p:nvSpPr>
          <p:cNvPr id="646" name="Google Shape;646;g34e74833aa5_0_1242"/>
          <p:cNvSpPr/>
          <p:nvPr/>
        </p:nvSpPr>
        <p:spPr>
          <a:xfrm>
            <a:off x="4719447" y="2605803"/>
            <a:ext cx="2430000" cy="1359900"/>
          </a:xfrm>
          <a:prstGeom prst="roundRect">
            <a:avLst>
              <a:gd fmla="val 16667" name="adj"/>
            </a:avLst>
          </a:prstGeom>
          <a:solidFill>
            <a:schemeClr val="lt1"/>
          </a:solidFill>
          <a:ln cap="flat" cmpd="sng" w="19050">
            <a:solidFill>
              <a:srgbClr val="F2A982"/>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en-GB">
                <a:solidFill>
                  <a:schemeClr val="dk1"/>
                </a:solidFill>
                <a:latin typeface="Calibri"/>
                <a:ea typeface="Calibri"/>
                <a:cs typeface="Calibri"/>
                <a:sym typeface="Calibri"/>
              </a:rPr>
              <a:t>If agreement to change the named provision on a plan, an amended plan should be issued within 2 weeks</a:t>
            </a:r>
            <a:endParaRPr>
              <a:latin typeface="Calibri"/>
              <a:ea typeface="Calibri"/>
              <a:cs typeface="Calibri"/>
              <a:sym typeface="Calibri"/>
            </a:endParaRPr>
          </a:p>
        </p:txBody>
      </p:sp>
      <p:pic>
        <p:nvPicPr>
          <p:cNvPr id="647" name="Google Shape;647;g34e74833aa5_0_1242"/>
          <p:cNvPicPr preferRelativeResize="0"/>
          <p:nvPr/>
        </p:nvPicPr>
        <p:blipFill rotWithShape="1">
          <a:blip r:embed="rId3">
            <a:alphaModFix/>
          </a:blip>
          <a:srcRect b="0" l="0" r="0" t="0"/>
          <a:stretch/>
        </p:blipFill>
        <p:spPr>
          <a:xfrm>
            <a:off x="143950" y="0"/>
            <a:ext cx="1647576" cy="8277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g34fb3b83783_0_656"/>
          <p:cNvSpPr txBox="1"/>
          <p:nvPr/>
        </p:nvSpPr>
        <p:spPr>
          <a:xfrm>
            <a:off x="9839749" y="6549950"/>
            <a:ext cx="2700000" cy="215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800">
                <a:solidFill>
                  <a:schemeClr val="dk1"/>
                </a:solidFill>
              </a:rPr>
              <a:t>© 2024-2026</a:t>
            </a:r>
            <a:r>
              <a:rPr lang="en-GB" sz="800">
                <a:solidFill>
                  <a:schemeClr val="dk1"/>
                </a:solidFill>
                <a:latin typeface="Arial"/>
                <a:ea typeface="Arial"/>
                <a:cs typeface="Arial"/>
                <a:sym typeface="Arial"/>
              </a:rPr>
              <a:t> SEN Parent Support Group</a:t>
            </a:r>
            <a:endParaRPr/>
          </a:p>
        </p:txBody>
      </p:sp>
      <p:sp>
        <p:nvSpPr>
          <p:cNvPr id="653" name="Google Shape;653;g34fb3b83783_0_656"/>
          <p:cNvSpPr/>
          <p:nvPr/>
        </p:nvSpPr>
        <p:spPr>
          <a:xfrm>
            <a:off x="3512160" y="110090"/>
            <a:ext cx="7523700" cy="492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GB" sz="2600">
                <a:solidFill>
                  <a:srgbClr val="15C2FF"/>
                </a:solidFill>
                <a:latin typeface="Calibri"/>
                <a:ea typeface="Calibri"/>
                <a:cs typeface="Calibri"/>
                <a:sym typeface="Calibri"/>
              </a:rPr>
              <a:t>SEND TRIBUNAL</a:t>
            </a:r>
            <a:endParaRPr b="1" sz="2600" cap="none">
              <a:solidFill>
                <a:srgbClr val="15C2FF"/>
              </a:solidFill>
              <a:latin typeface="Calibri"/>
              <a:ea typeface="Calibri"/>
              <a:cs typeface="Calibri"/>
              <a:sym typeface="Calibri"/>
            </a:endParaRPr>
          </a:p>
        </p:txBody>
      </p:sp>
      <p:sp>
        <p:nvSpPr>
          <p:cNvPr id="654" name="Google Shape;654;g34fb3b83783_0_656"/>
          <p:cNvSpPr/>
          <p:nvPr/>
        </p:nvSpPr>
        <p:spPr>
          <a:xfrm>
            <a:off x="7433042" y="793450"/>
            <a:ext cx="4468800" cy="2369400"/>
          </a:xfrm>
          <a:prstGeom prst="roundRect">
            <a:avLst>
              <a:gd fmla="val 16667" name="adj"/>
            </a:avLst>
          </a:prstGeom>
          <a:solidFill>
            <a:srgbClr val="F2A982"/>
          </a:solidFill>
          <a:ln cap="flat" cmpd="sng" w="19050">
            <a:solidFill>
              <a:srgbClr val="F2A982"/>
            </a:solidFill>
            <a:prstDash val="solid"/>
            <a:miter lim="800000"/>
            <a:headEnd len="sm" w="sm" type="none"/>
            <a:tailEnd len="sm" w="sm" type="none"/>
          </a:ln>
          <a:effectLst>
            <a:outerShdw blurRad="285750" rotWithShape="0" algn="bl" dir="5400000" dist="19050">
              <a:schemeClr val="accent4">
                <a:alpha val="50000"/>
              </a:schemeClr>
            </a:outerShdw>
          </a:effectLst>
        </p:spPr>
        <p:txBody>
          <a:bodyPr anchorCtr="0" anchor="ctr" bIns="45700" lIns="91425" spcFirstLastPara="1" rIns="91425" wrap="square" tIns="45700">
            <a:noAutofit/>
          </a:bodyPr>
          <a:lstStyle/>
          <a:p>
            <a:pPr indent="0" lvl="0" marL="0" rtl="0" algn="l">
              <a:lnSpc>
                <a:spcPct val="115000"/>
              </a:lnSpc>
              <a:spcBef>
                <a:spcPts val="1400"/>
              </a:spcBef>
              <a:spcAft>
                <a:spcPts val="0"/>
              </a:spcAft>
              <a:buClr>
                <a:schemeClr val="dk1"/>
              </a:buClr>
              <a:buSzPts val="1100"/>
              <a:buFont typeface="Arial"/>
              <a:buNone/>
            </a:pPr>
            <a:r>
              <a:rPr b="1" lang="en-GB">
                <a:solidFill>
                  <a:schemeClr val="lt1"/>
                </a:solidFill>
                <a:latin typeface="Calibri"/>
                <a:ea typeface="Calibri"/>
                <a:cs typeface="Calibri"/>
                <a:sym typeface="Calibri"/>
              </a:rPr>
              <a:t>Tribunal Powers</a:t>
            </a:r>
            <a:endParaRPr b="1">
              <a:solidFill>
                <a:schemeClr val="lt1"/>
              </a:solidFill>
              <a:latin typeface="Calibri"/>
              <a:ea typeface="Calibri"/>
              <a:cs typeface="Calibri"/>
              <a:sym typeface="Calibri"/>
            </a:endParaRPr>
          </a:p>
          <a:p>
            <a:pPr indent="-298450" lvl="0" marL="457200" rtl="0" algn="l">
              <a:lnSpc>
                <a:spcPct val="115000"/>
              </a:lnSpc>
              <a:spcBef>
                <a:spcPts val="1200"/>
              </a:spcBef>
              <a:spcAft>
                <a:spcPts val="0"/>
              </a:spcAft>
              <a:buClr>
                <a:schemeClr val="lt1"/>
              </a:buClr>
              <a:buSzPts val="1100"/>
              <a:buFont typeface="Calibri"/>
              <a:buChar char="●"/>
            </a:pPr>
            <a:r>
              <a:rPr lang="en-GB" sz="1100">
                <a:solidFill>
                  <a:schemeClr val="lt1"/>
                </a:solidFill>
                <a:latin typeface="Calibri"/>
                <a:ea typeface="Calibri"/>
                <a:cs typeface="Calibri"/>
                <a:sym typeface="Calibri"/>
              </a:rPr>
              <a:t>Order the LA to:</a:t>
            </a:r>
            <a:endParaRPr sz="1100">
              <a:solidFill>
                <a:schemeClr val="lt1"/>
              </a:solidFill>
              <a:latin typeface="Calibri"/>
              <a:ea typeface="Calibri"/>
              <a:cs typeface="Calibri"/>
              <a:sym typeface="Calibri"/>
            </a:endParaRPr>
          </a:p>
          <a:p>
            <a:pPr indent="-298450" lvl="1" marL="914400" rtl="0" algn="l">
              <a:lnSpc>
                <a:spcPct val="115000"/>
              </a:lnSpc>
              <a:spcBef>
                <a:spcPts val="0"/>
              </a:spcBef>
              <a:spcAft>
                <a:spcPts val="0"/>
              </a:spcAft>
              <a:buClr>
                <a:schemeClr val="lt1"/>
              </a:buClr>
              <a:buSzPts val="1100"/>
              <a:buFont typeface="Calibri"/>
              <a:buChar char="○"/>
            </a:pPr>
            <a:r>
              <a:rPr lang="en-GB" sz="1100">
                <a:solidFill>
                  <a:schemeClr val="lt1"/>
                </a:solidFill>
                <a:latin typeface="Calibri"/>
                <a:ea typeface="Calibri"/>
                <a:cs typeface="Calibri"/>
                <a:sym typeface="Calibri"/>
              </a:rPr>
              <a:t>Carry out an </a:t>
            </a:r>
            <a:r>
              <a:rPr b="1" lang="en-GB" sz="1100">
                <a:solidFill>
                  <a:schemeClr val="lt1"/>
                </a:solidFill>
                <a:latin typeface="Calibri"/>
                <a:ea typeface="Calibri"/>
                <a:cs typeface="Calibri"/>
                <a:sym typeface="Calibri"/>
              </a:rPr>
              <a:t>EHC needs assessment</a:t>
            </a:r>
            <a:endParaRPr b="1" sz="1100">
              <a:solidFill>
                <a:schemeClr val="lt1"/>
              </a:solidFill>
              <a:latin typeface="Calibri"/>
              <a:ea typeface="Calibri"/>
              <a:cs typeface="Calibri"/>
              <a:sym typeface="Calibri"/>
            </a:endParaRPr>
          </a:p>
          <a:p>
            <a:pPr indent="-298450" lvl="1" marL="914400" rtl="0" algn="l">
              <a:lnSpc>
                <a:spcPct val="115000"/>
              </a:lnSpc>
              <a:spcBef>
                <a:spcPts val="0"/>
              </a:spcBef>
              <a:spcAft>
                <a:spcPts val="0"/>
              </a:spcAft>
              <a:buClr>
                <a:schemeClr val="lt1"/>
              </a:buClr>
              <a:buSzPts val="1100"/>
              <a:buChar char="○"/>
            </a:pPr>
            <a:r>
              <a:rPr lang="en-GB" sz="1100">
                <a:solidFill>
                  <a:schemeClr val="lt1"/>
                </a:solidFill>
                <a:latin typeface="Calibri"/>
                <a:ea typeface="Calibri"/>
                <a:cs typeface="Calibri"/>
                <a:sym typeface="Calibri"/>
              </a:rPr>
              <a:t>Issue or amend an </a:t>
            </a:r>
            <a:r>
              <a:rPr b="1" lang="en-GB" sz="1100">
                <a:solidFill>
                  <a:schemeClr val="lt1"/>
                </a:solidFill>
                <a:latin typeface="Calibri"/>
                <a:ea typeface="Calibri"/>
                <a:cs typeface="Calibri"/>
                <a:sym typeface="Calibri"/>
              </a:rPr>
              <a:t>EHCP</a:t>
            </a:r>
            <a:endParaRPr b="1" sz="1100">
              <a:solidFill>
                <a:schemeClr val="lt1"/>
              </a:solidFill>
              <a:latin typeface="Calibri"/>
              <a:ea typeface="Calibri"/>
              <a:cs typeface="Calibri"/>
              <a:sym typeface="Calibri"/>
            </a:endParaRPr>
          </a:p>
          <a:p>
            <a:pPr indent="-298450" lvl="1" marL="914400" rtl="0" algn="l">
              <a:lnSpc>
                <a:spcPct val="115000"/>
              </a:lnSpc>
              <a:spcBef>
                <a:spcPts val="0"/>
              </a:spcBef>
              <a:spcAft>
                <a:spcPts val="0"/>
              </a:spcAft>
              <a:buClr>
                <a:schemeClr val="lt1"/>
              </a:buClr>
              <a:buSzPts val="1100"/>
              <a:buChar char="○"/>
            </a:pPr>
            <a:r>
              <a:rPr lang="en-GB" sz="1100">
                <a:solidFill>
                  <a:schemeClr val="lt1"/>
                </a:solidFill>
                <a:latin typeface="Calibri"/>
                <a:ea typeface="Calibri"/>
                <a:cs typeface="Calibri"/>
                <a:sym typeface="Calibri"/>
              </a:rPr>
              <a:t>Name a </a:t>
            </a:r>
            <a:r>
              <a:rPr b="1" lang="en-GB" sz="1100">
                <a:solidFill>
                  <a:schemeClr val="lt1"/>
                </a:solidFill>
                <a:latin typeface="Calibri"/>
                <a:ea typeface="Calibri"/>
                <a:cs typeface="Calibri"/>
                <a:sym typeface="Calibri"/>
              </a:rPr>
              <a:t>school or type of provision</a:t>
            </a:r>
            <a:br>
              <a:rPr b="1" lang="en-GB" sz="1100">
                <a:solidFill>
                  <a:schemeClr val="lt1"/>
                </a:solidFill>
                <a:latin typeface="Calibri"/>
                <a:ea typeface="Calibri"/>
                <a:cs typeface="Calibri"/>
                <a:sym typeface="Calibri"/>
              </a:rPr>
            </a:br>
            <a:endParaRPr b="1" sz="1100">
              <a:solidFill>
                <a:schemeClr val="lt1"/>
              </a:solidFill>
              <a:latin typeface="Calibri"/>
              <a:ea typeface="Calibri"/>
              <a:cs typeface="Calibri"/>
              <a:sym typeface="Calibri"/>
            </a:endParaRPr>
          </a:p>
          <a:p>
            <a:pPr indent="-298450" lvl="0" marL="457200" rtl="0" algn="l">
              <a:lnSpc>
                <a:spcPct val="115000"/>
              </a:lnSpc>
              <a:spcBef>
                <a:spcPts val="0"/>
              </a:spcBef>
              <a:spcAft>
                <a:spcPts val="0"/>
              </a:spcAft>
              <a:buClr>
                <a:schemeClr val="lt1"/>
              </a:buClr>
              <a:buSzPts val="1100"/>
              <a:buChar char="●"/>
            </a:pPr>
            <a:r>
              <a:rPr lang="en-GB" sz="1100">
                <a:solidFill>
                  <a:schemeClr val="lt1"/>
                </a:solidFill>
                <a:latin typeface="Calibri"/>
                <a:ea typeface="Calibri"/>
                <a:cs typeface="Calibri"/>
                <a:sym typeface="Calibri"/>
              </a:rPr>
              <a:t>Issue </a:t>
            </a:r>
            <a:r>
              <a:rPr b="1" lang="en-GB" sz="1100">
                <a:solidFill>
                  <a:schemeClr val="lt1"/>
                </a:solidFill>
                <a:latin typeface="Calibri"/>
                <a:ea typeface="Calibri"/>
                <a:cs typeface="Calibri"/>
                <a:sym typeface="Calibri"/>
              </a:rPr>
              <a:t>binding decisions on education</a:t>
            </a:r>
            <a:r>
              <a:rPr lang="en-GB" sz="1100">
                <a:solidFill>
                  <a:schemeClr val="lt1"/>
                </a:solidFill>
                <a:latin typeface="Calibri"/>
                <a:ea typeface="Calibri"/>
                <a:cs typeface="Calibri"/>
                <a:sym typeface="Calibri"/>
              </a:rPr>
              <a:t> (Sections B, F, I)</a:t>
            </a:r>
            <a:br>
              <a:rPr lang="en-GB" sz="1100">
                <a:solidFill>
                  <a:schemeClr val="lt1"/>
                </a:solidFill>
                <a:latin typeface="Calibri"/>
                <a:ea typeface="Calibri"/>
                <a:cs typeface="Calibri"/>
                <a:sym typeface="Calibri"/>
              </a:rPr>
            </a:br>
            <a:endParaRPr sz="1100">
              <a:solidFill>
                <a:schemeClr val="lt1"/>
              </a:solidFill>
              <a:latin typeface="Calibri"/>
              <a:ea typeface="Calibri"/>
              <a:cs typeface="Calibri"/>
              <a:sym typeface="Calibri"/>
            </a:endParaRPr>
          </a:p>
          <a:p>
            <a:pPr indent="-298450" lvl="0" marL="457200" rtl="0" algn="l">
              <a:lnSpc>
                <a:spcPct val="115000"/>
              </a:lnSpc>
              <a:spcBef>
                <a:spcPts val="0"/>
              </a:spcBef>
              <a:spcAft>
                <a:spcPts val="0"/>
              </a:spcAft>
              <a:buClr>
                <a:schemeClr val="lt1"/>
              </a:buClr>
              <a:buSzPts val="1100"/>
              <a:buChar char="●"/>
            </a:pPr>
            <a:r>
              <a:rPr lang="en-GB" sz="1100">
                <a:solidFill>
                  <a:schemeClr val="lt1"/>
                </a:solidFill>
                <a:latin typeface="Calibri"/>
                <a:ea typeface="Calibri"/>
                <a:cs typeface="Calibri"/>
                <a:sym typeface="Calibri"/>
              </a:rPr>
              <a:t>Make </a:t>
            </a:r>
            <a:r>
              <a:rPr b="1" lang="en-GB" sz="1100">
                <a:solidFill>
                  <a:schemeClr val="lt1"/>
                </a:solidFill>
                <a:latin typeface="Calibri"/>
                <a:ea typeface="Calibri"/>
                <a:cs typeface="Calibri"/>
                <a:sym typeface="Calibri"/>
              </a:rPr>
              <a:t>non-binding recommendations</a:t>
            </a:r>
            <a:r>
              <a:rPr lang="en-GB" sz="1100">
                <a:solidFill>
                  <a:schemeClr val="lt1"/>
                </a:solidFill>
                <a:latin typeface="Calibri"/>
                <a:ea typeface="Calibri"/>
                <a:cs typeface="Calibri"/>
                <a:sym typeface="Calibri"/>
              </a:rPr>
              <a:t> on health and social care (Sections C, G, H)</a:t>
            </a:r>
            <a:endParaRPr sz="1500">
              <a:solidFill>
                <a:schemeClr val="lt1"/>
              </a:solidFill>
              <a:latin typeface="Calibri"/>
              <a:ea typeface="Calibri"/>
              <a:cs typeface="Calibri"/>
              <a:sym typeface="Calibri"/>
            </a:endParaRPr>
          </a:p>
        </p:txBody>
      </p:sp>
      <p:sp>
        <p:nvSpPr>
          <p:cNvPr id="655" name="Google Shape;655;g34fb3b83783_0_656"/>
          <p:cNvSpPr/>
          <p:nvPr/>
        </p:nvSpPr>
        <p:spPr>
          <a:xfrm>
            <a:off x="7409800" y="3409300"/>
            <a:ext cx="4515300" cy="3028500"/>
          </a:xfrm>
          <a:prstGeom prst="roundRect">
            <a:avLst>
              <a:gd fmla="val 16667" name="adj"/>
            </a:avLst>
          </a:prstGeom>
          <a:solidFill>
            <a:srgbClr val="F2A982"/>
          </a:solidFill>
          <a:ln cap="flat" cmpd="sng" w="19050">
            <a:solidFill>
              <a:srgbClr val="F2A982"/>
            </a:solidFill>
            <a:prstDash val="solid"/>
            <a:miter lim="800000"/>
            <a:headEnd len="sm" w="sm" type="none"/>
            <a:tailEnd len="sm" w="sm" type="none"/>
          </a:ln>
          <a:effectLst>
            <a:outerShdw blurRad="285750" rotWithShape="0" algn="bl" dir="5400000" dist="19050">
              <a:schemeClr val="accent4">
                <a:alpha val="50000"/>
              </a:schemeClr>
            </a:outerShdw>
          </a:effectLst>
        </p:spPr>
        <p:txBody>
          <a:bodyPr anchorCtr="0" anchor="ctr" bIns="45700" lIns="91425" spcFirstLastPara="1" rIns="91425" wrap="square" tIns="45700">
            <a:noAutofit/>
          </a:bodyPr>
          <a:lstStyle/>
          <a:p>
            <a:pPr indent="0" lvl="0" marL="0" rtl="0" algn="l">
              <a:lnSpc>
                <a:spcPct val="115000"/>
              </a:lnSpc>
              <a:spcBef>
                <a:spcPts val="1400"/>
              </a:spcBef>
              <a:spcAft>
                <a:spcPts val="0"/>
              </a:spcAft>
              <a:buNone/>
            </a:pPr>
            <a:r>
              <a:rPr b="1" lang="en-GB">
                <a:solidFill>
                  <a:schemeClr val="lt1"/>
                </a:solidFill>
                <a:latin typeface="Calibri"/>
                <a:ea typeface="Calibri"/>
                <a:cs typeface="Calibri"/>
                <a:sym typeface="Calibri"/>
              </a:rPr>
              <a:t>Tribunal Must Adhere To:</a:t>
            </a:r>
            <a:endParaRPr b="1">
              <a:solidFill>
                <a:schemeClr val="lt1"/>
              </a:solidFill>
              <a:latin typeface="Calibri"/>
              <a:ea typeface="Calibri"/>
              <a:cs typeface="Calibri"/>
              <a:sym typeface="Calibri"/>
            </a:endParaRPr>
          </a:p>
          <a:p>
            <a:pPr indent="-298450" lvl="0" marL="457200" rtl="0" algn="l">
              <a:lnSpc>
                <a:spcPct val="115000"/>
              </a:lnSpc>
              <a:spcBef>
                <a:spcPts val="1200"/>
              </a:spcBef>
              <a:spcAft>
                <a:spcPts val="0"/>
              </a:spcAft>
              <a:buClr>
                <a:schemeClr val="lt1"/>
              </a:buClr>
              <a:buSzPts val="1100"/>
              <a:buAutoNum type="arabicPeriod"/>
            </a:pPr>
            <a:r>
              <a:rPr b="1" lang="en-GB" sz="1100">
                <a:solidFill>
                  <a:schemeClr val="lt1"/>
                </a:solidFill>
                <a:latin typeface="Calibri"/>
                <a:ea typeface="Calibri"/>
                <a:cs typeface="Calibri"/>
                <a:sym typeface="Calibri"/>
              </a:rPr>
              <a:t>Children and Families Act 2014</a:t>
            </a:r>
            <a:r>
              <a:rPr lang="en-GB" sz="1100">
                <a:solidFill>
                  <a:schemeClr val="lt1"/>
                </a:solidFill>
                <a:latin typeface="Calibri"/>
                <a:ea typeface="Calibri"/>
                <a:cs typeface="Calibri"/>
                <a:sym typeface="Calibri"/>
              </a:rPr>
              <a:t> – especially Part 3 and Section 51 (appeal rights)</a:t>
            </a:r>
            <a:br>
              <a:rPr lang="en-GB" sz="1100">
                <a:solidFill>
                  <a:schemeClr val="lt1"/>
                </a:solidFill>
                <a:latin typeface="Calibri"/>
                <a:ea typeface="Calibri"/>
                <a:cs typeface="Calibri"/>
                <a:sym typeface="Calibri"/>
              </a:rPr>
            </a:br>
            <a:endParaRPr sz="1100">
              <a:solidFill>
                <a:schemeClr val="lt1"/>
              </a:solidFill>
              <a:latin typeface="Calibri"/>
              <a:ea typeface="Calibri"/>
              <a:cs typeface="Calibri"/>
              <a:sym typeface="Calibri"/>
            </a:endParaRPr>
          </a:p>
          <a:p>
            <a:pPr indent="-298450" lvl="0" marL="457200" rtl="0" algn="l">
              <a:lnSpc>
                <a:spcPct val="115000"/>
              </a:lnSpc>
              <a:spcBef>
                <a:spcPts val="0"/>
              </a:spcBef>
              <a:spcAft>
                <a:spcPts val="0"/>
              </a:spcAft>
              <a:buClr>
                <a:schemeClr val="lt1"/>
              </a:buClr>
              <a:buSzPts val="1100"/>
              <a:buAutoNum type="arabicPeriod"/>
            </a:pPr>
            <a:r>
              <a:rPr b="1" lang="en-GB" sz="1100">
                <a:solidFill>
                  <a:schemeClr val="lt1"/>
                </a:solidFill>
                <a:latin typeface="Calibri"/>
                <a:ea typeface="Calibri"/>
                <a:cs typeface="Calibri"/>
                <a:sym typeface="Calibri"/>
              </a:rPr>
              <a:t>SEND Regulations 2014</a:t>
            </a:r>
            <a:r>
              <a:rPr lang="en-GB" sz="1100">
                <a:solidFill>
                  <a:schemeClr val="lt1"/>
                </a:solidFill>
                <a:latin typeface="Calibri"/>
                <a:ea typeface="Calibri"/>
                <a:cs typeface="Calibri"/>
                <a:sym typeface="Calibri"/>
              </a:rPr>
              <a:t> – outlines deadlines, evidence requirements, and procedures</a:t>
            </a:r>
            <a:br>
              <a:rPr lang="en-GB" sz="1100">
                <a:solidFill>
                  <a:schemeClr val="lt1"/>
                </a:solidFill>
                <a:latin typeface="Calibri"/>
                <a:ea typeface="Calibri"/>
                <a:cs typeface="Calibri"/>
                <a:sym typeface="Calibri"/>
              </a:rPr>
            </a:br>
            <a:endParaRPr sz="1100">
              <a:solidFill>
                <a:schemeClr val="lt1"/>
              </a:solidFill>
              <a:latin typeface="Calibri"/>
              <a:ea typeface="Calibri"/>
              <a:cs typeface="Calibri"/>
              <a:sym typeface="Calibri"/>
            </a:endParaRPr>
          </a:p>
          <a:p>
            <a:pPr indent="-298450" lvl="0" marL="457200" rtl="0" algn="l">
              <a:lnSpc>
                <a:spcPct val="115000"/>
              </a:lnSpc>
              <a:spcBef>
                <a:spcPts val="0"/>
              </a:spcBef>
              <a:spcAft>
                <a:spcPts val="0"/>
              </a:spcAft>
              <a:buClr>
                <a:schemeClr val="lt1"/>
              </a:buClr>
              <a:buSzPts val="1100"/>
              <a:buAutoNum type="arabicPeriod"/>
            </a:pPr>
            <a:r>
              <a:rPr b="1" lang="en-GB" sz="1100">
                <a:solidFill>
                  <a:schemeClr val="lt1"/>
                </a:solidFill>
                <a:latin typeface="Calibri"/>
                <a:ea typeface="Calibri"/>
                <a:cs typeface="Calibri"/>
                <a:sym typeface="Calibri"/>
              </a:rPr>
              <a:t>Tribunal Rules 2008 (as amended)</a:t>
            </a:r>
            <a:r>
              <a:rPr lang="en-GB" sz="1100">
                <a:solidFill>
                  <a:schemeClr val="lt1"/>
                </a:solidFill>
                <a:latin typeface="Calibri"/>
                <a:ea typeface="Calibri"/>
                <a:cs typeface="Calibri"/>
                <a:sym typeface="Calibri"/>
              </a:rPr>
              <a:t> – governs how the Tribunal operates procedurally</a:t>
            </a:r>
            <a:br>
              <a:rPr lang="en-GB" sz="1100">
                <a:solidFill>
                  <a:schemeClr val="lt1"/>
                </a:solidFill>
                <a:latin typeface="Calibri"/>
                <a:ea typeface="Calibri"/>
                <a:cs typeface="Calibri"/>
                <a:sym typeface="Calibri"/>
              </a:rPr>
            </a:br>
            <a:endParaRPr sz="1100">
              <a:solidFill>
                <a:schemeClr val="lt1"/>
              </a:solidFill>
              <a:latin typeface="Calibri"/>
              <a:ea typeface="Calibri"/>
              <a:cs typeface="Calibri"/>
              <a:sym typeface="Calibri"/>
            </a:endParaRPr>
          </a:p>
          <a:p>
            <a:pPr indent="-298450" lvl="0" marL="457200" rtl="0" algn="l">
              <a:lnSpc>
                <a:spcPct val="115000"/>
              </a:lnSpc>
              <a:spcBef>
                <a:spcPts val="0"/>
              </a:spcBef>
              <a:spcAft>
                <a:spcPts val="0"/>
              </a:spcAft>
              <a:buClr>
                <a:schemeClr val="lt1"/>
              </a:buClr>
              <a:buSzPts val="1100"/>
              <a:buAutoNum type="arabicPeriod"/>
            </a:pPr>
            <a:r>
              <a:rPr b="1" lang="en-GB" sz="1100">
                <a:solidFill>
                  <a:schemeClr val="lt1"/>
                </a:solidFill>
                <a:latin typeface="Calibri"/>
                <a:ea typeface="Calibri"/>
                <a:cs typeface="Calibri"/>
                <a:sym typeface="Calibri"/>
              </a:rPr>
              <a:t>Tribunal Procedure (First-tier Tribunal) (Health, Education and Social Care Chamber) Rules 2008</a:t>
            </a:r>
            <a:r>
              <a:rPr lang="en-GB" sz="1100">
                <a:solidFill>
                  <a:schemeClr val="lt1"/>
                </a:solidFill>
                <a:latin typeface="Calibri"/>
                <a:ea typeface="Calibri"/>
                <a:cs typeface="Calibri"/>
                <a:sym typeface="Calibri"/>
              </a:rPr>
              <a:t> – ensures fair hearing rights, disclosure rules, and appeal processes</a:t>
            </a:r>
            <a:endParaRPr sz="1200">
              <a:solidFill>
                <a:schemeClr val="lt1"/>
              </a:solidFill>
              <a:latin typeface="Calibri"/>
              <a:ea typeface="Calibri"/>
              <a:cs typeface="Calibri"/>
              <a:sym typeface="Calibri"/>
            </a:endParaRPr>
          </a:p>
        </p:txBody>
      </p:sp>
      <p:sp>
        <p:nvSpPr>
          <p:cNvPr id="656" name="Google Shape;656;g34fb3b83783_0_656"/>
          <p:cNvSpPr txBox="1"/>
          <p:nvPr/>
        </p:nvSpPr>
        <p:spPr>
          <a:xfrm>
            <a:off x="223625" y="1347350"/>
            <a:ext cx="6831600" cy="5418000"/>
          </a:xfrm>
          <a:prstGeom prst="rect">
            <a:avLst/>
          </a:prstGeom>
          <a:solidFill>
            <a:schemeClr val="lt1"/>
          </a:solidFill>
          <a:ln cap="flat" cmpd="sng" w="19050">
            <a:solidFill>
              <a:schemeClr val="accent4"/>
            </a:solidFill>
            <a:prstDash val="solid"/>
            <a:miter lim="800000"/>
            <a:headEnd len="sm" w="sm" type="none"/>
            <a:tailEnd len="sm" w="sm" type="none"/>
          </a:ln>
        </p:spPr>
        <p:txBody>
          <a:bodyPr anchorCtr="0" anchor="t" bIns="45700" lIns="91425" spcFirstLastPara="1" rIns="91425" wrap="square" tIns="45700">
            <a:spAutoFit/>
          </a:bodyPr>
          <a:lstStyle/>
          <a:p>
            <a:pPr indent="0" lvl="0" marL="0" rtl="0" algn="just">
              <a:lnSpc>
                <a:spcPct val="150000"/>
              </a:lnSpc>
              <a:spcBef>
                <a:spcPts val="0"/>
              </a:spcBef>
              <a:spcAft>
                <a:spcPts val="0"/>
              </a:spcAft>
              <a:buNone/>
            </a:pPr>
            <a:r>
              <a:rPr b="1" lang="en-GB">
                <a:solidFill>
                  <a:srgbClr val="1E1E1E"/>
                </a:solidFill>
                <a:highlight>
                  <a:srgbClr val="FFFFFF"/>
                </a:highlight>
                <a:latin typeface="Calibri"/>
                <a:ea typeface="Calibri"/>
                <a:cs typeface="Calibri"/>
                <a:sym typeface="Calibri"/>
              </a:rPr>
              <a:t>Case management powers </a:t>
            </a:r>
            <a:endParaRPr b="1">
              <a:solidFill>
                <a:srgbClr val="1E1E1E"/>
              </a:solidFill>
              <a:highlight>
                <a:srgbClr val="FFFFFF"/>
              </a:highlight>
              <a:latin typeface="Calibri"/>
              <a:ea typeface="Calibri"/>
              <a:cs typeface="Calibri"/>
              <a:sym typeface="Calibri"/>
            </a:endParaRPr>
          </a:p>
          <a:p>
            <a:pPr indent="0" lvl="0" marL="0" rtl="0" algn="just">
              <a:lnSpc>
                <a:spcPct val="150000"/>
              </a:lnSpc>
              <a:spcBef>
                <a:spcPts val="600"/>
              </a:spcBef>
              <a:spcAft>
                <a:spcPts val="0"/>
              </a:spcAft>
              <a:buNone/>
            </a:pPr>
            <a:r>
              <a:rPr lang="en-GB" sz="1000">
                <a:solidFill>
                  <a:srgbClr val="1E1E1E"/>
                </a:solidFill>
                <a:highlight>
                  <a:srgbClr val="FFFFFF"/>
                </a:highlight>
                <a:latin typeface="Calibri"/>
                <a:ea typeface="Calibri"/>
                <a:cs typeface="Calibri"/>
                <a:sym typeface="Calibri"/>
              </a:rPr>
              <a:t>(3) In particular, and without restricting the general powers in paragraphs (1) and (2), the Tribunal may— </a:t>
            </a:r>
            <a:endParaRPr sz="1000">
              <a:solidFill>
                <a:srgbClr val="1E1E1E"/>
              </a:solidFill>
              <a:highlight>
                <a:srgbClr val="FFFFFF"/>
              </a:highlight>
              <a:latin typeface="Calibri"/>
              <a:ea typeface="Calibri"/>
              <a:cs typeface="Calibri"/>
              <a:sym typeface="Calibri"/>
            </a:endParaRPr>
          </a:p>
          <a:p>
            <a:pPr indent="0" lvl="0" marL="0" rtl="0" algn="just">
              <a:lnSpc>
                <a:spcPct val="150000"/>
              </a:lnSpc>
              <a:spcBef>
                <a:spcPts val="600"/>
              </a:spcBef>
              <a:spcAft>
                <a:spcPts val="0"/>
              </a:spcAft>
              <a:buNone/>
            </a:pPr>
            <a:r>
              <a:rPr lang="en-GB" sz="1000">
                <a:solidFill>
                  <a:srgbClr val="1E1E1E"/>
                </a:solidFill>
                <a:highlight>
                  <a:srgbClr val="FFFFFF"/>
                </a:highlight>
                <a:latin typeface="Calibri"/>
                <a:ea typeface="Calibri"/>
                <a:cs typeface="Calibri"/>
                <a:sym typeface="Calibri"/>
              </a:rPr>
              <a:t>(a) extend or shorten the time for complying with any rule, practice direction or direction, unless such extension or shortening would conflict with a provision of another enactment containing a time limit; </a:t>
            </a:r>
            <a:endParaRPr sz="1000">
              <a:solidFill>
                <a:srgbClr val="1E1E1E"/>
              </a:solidFill>
              <a:highlight>
                <a:srgbClr val="FFFFFF"/>
              </a:highlight>
              <a:latin typeface="Calibri"/>
              <a:ea typeface="Calibri"/>
              <a:cs typeface="Calibri"/>
              <a:sym typeface="Calibri"/>
            </a:endParaRPr>
          </a:p>
          <a:p>
            <a:pPr indent="0" lvl="0" marL="0" rtl="0" algn="just">
              <a:lnSpc>
                <a:spcPct val="150000"/>
              </a:lnSpc>
              <a:spcBef>
                <a:spcPts val="600"/>
              </a:spcBef>
              <a:spcAft>
                <a:spcPts val="0"/>
              </a:spcAft>
              <a:buNone/>
            </a:pPr>
            <a:r>
              <a:rPr lang="en-GB" sz="1000">
                <a:solidFill>
                  <a:srgbClr val="1E1E1E"/>
                </a:solidFill>
                <a:highlight>
                  <a:srgbClr val="FFFFFF"/>
                </a:highlight>
                <a:latin typeface="Calibri"/>
                <a:ea typeface="Calibri"/>
                <a:cs typeface="Calibri"/>
                <a:sym typeface="Calibri"/>
              </a:rPr>
              <a:t>(b) consolidate or hear together two or more sets of proceedings or parts of proceedings raising common issues, or treat a case as a lead case; </a:t>
            </a:r>
            <a:endParaRPr sz="1000">
              <a:solidFill>
                <a:srgbClr val="1E1E1E"/>
              </a:solidFill>
              <a:highlight>
                <a:srgbClr val="FFFFFF"/>
              </a:highlight>
              <a:latin typeface="Calibri"/>
              <a:ea typeface="Calibri"/>
              <a:cs typeface="Calibri"/>
              <a:sym typeface="Calibri"/>
            </a:endParaRPr>
          </a:p>
          <a:p>
            <a:pPr indent="0" lvl="0" marL="0" rtl="0" algn="just">
              <a:lnSpc>
                <a:spcPct val="150000"/>
              </a:lnSpc>
              <a:spcBef>
                <a:spcPts val="600"/>
              </a:spcBef>
              <a:spcAft>
                <a:spcPts val="0"/>
              </a:spcAft>
              <a:buNone/>
            </a:pPr>
            <a:r>
              <a:rPr lang="en-GB" sz="1000">
                <a:solidFill>
                  <a:srgbClr val="1E1E1E"/>
                </a:solidFill>
                <a:highlight>
                  <a:srgbClr val="FFFFFF"/>
                </a:highlight>
                <a:latin typeface="Calibri"/>
                <a:ea typeface="Calibri"/>
                <a:cs typeface="Calibri"/>
                <a:sym typeface="Calibri"/>
              </a:rPr>
              <a:t>(c) permit or require a party to amend a document; </a:t>
            </a:r>
            <a:endParaRPr sz="1000">
              <a:solidFill>
                <a:srgbClr val="1E1E1E"/>
              </a:solidFill>
              <a:highlight>
                <a:srgbClr val="FFFFFF"/>
              </a:highlight>
              <a:latin typeface="Calibri"/>
              <a:ea typeface="Calibri"/>
              <a:cs typeface="Calibri"/>
              <a:sym typeface="Calibri"/>
            </a:endParaRPr>
          </a:p>
          <a:p>
            <a:pPr indent="0" lvl="0" marL="0" rtl="0" algn="just">
              <a:lnSpc>
                <a:spcPct val="150000"/>
              </a:lnSpc>
              <a:spcBef>
                <a:spcPts val="600"/>
              </a:spcBef>
              <a:spcAft>
                <a:spcPts val="0"/>
              </a:spcAft>
              <a:buNone/>
            </a:pPr>
            <a:r>
              <a:rPr lang="en-GB" sz="1000">
                <a:solidFill>
                  <a:srgbClr val="1E1E1E"/>
                </a:solidFill>
                <a:highlight>
                  <a:srgbClr val="FFFFFF"/>
                </a:highlight>
                <a:latin typeface="Calibri"/>
                <a:ea typeface="Calibri"/>
                <a:cs typeface="Calibri"/>
                <a:sym typeface="Calibri"/>
              </a:rPr>
              <a:t>(d) permit or require a party or another person to provide documents, information or submissions to the Tribunal or a party; </a:t>
            </a:r>
            <a:endParaRPr sz="1000">
              <a:solidFill>
                <a:srgbClr val="1E1E1E"/>
              </a:solidFill>
              <a:highlight>
                <a:srgbClr val="FFFFFF"/>
              </a:highlight>
              <a:latin typeface="Calibri"/>
              <a:ea typeface="Calibri"/>
              <a:cs typeface="Calibri"/>
              <a:sym typeface="Calibri"/>
            </a:endParaRPr>
          </a:p>
          <a:p>
            <a:pPr indent="0" lvl="0" marL="0" rtl="0" algn="just">
              <a:lnSpc>
                <a:spcPct val="150000"/>
              </a:lnSpc>
              <a:spcBef>
                <a:spcPts val="600"/>
              </a:spcBef>
              <a:spcAft>
                <a:spcPts val="0"/>
              </a:spcAft>
              <a:buNone/>
            </a:pPr>
            <a:r>
              <a:rPr lang="en-GB" sz="1000">
                <a:solidFill>
                  <a:srgbClr val="1E1E1E"/>
                </a:solidFill>
                <a:highlight>
                  <a:srgbClr val="FFFFFF"/>
                </a:highlight>
                <a:latin typeface="Calibri"/>
                <a:ea typeface="Calibri"/>
                <a:cs typeface="Calibri"/>
                <a:sym typeface="Calibri"/>
              </a:rPr>
              <a:t>(e) deal with an issue in the proceedings as a preliminary issue; </a:t>
            </a:r>
            <a:endParaRPr sz="1000">
              <a:solidFill>
                <a:srgbClr val="1E1E1E"/>
              </a:solidFill>
              <a:highlight>
                <a:srgbClr val="FFFFFF"/>
              </a:highlight>
              <a:latin typeface="Calibri"/>
              <a:ea typeface="Calibri"/>
              <a:cs typeface="Calibri"/>
              <a:sym typeface="Calibri"/>
            </a:endParaRPr>
          </a:p>
          <a:p>
            <a:pPr indent="0" lvl="0" marL="0" rtl="0" algn="just">
              <a:lnSpc>
                <a:spcPct val="150000"/>
              </a:lnSpc>
              <a:spcBef>
                <a:spcPts val="600"/>
              </a:spcBef>
              <a:spcAft>
                <a:spcPts val="0"/>
              </a:spcAft>
              <a:buNone/>
            </a:pPr>
            <a:r>
              <a:rPr lang="en-GB" sz="1000">
                <a:solidFill>
                  <a:srgbClr val="1E1E1E"/>
                </a:solidFill>
                <a:highlight>
                  <a:srgbClr val="FFFFFF"/>
                </a:highlight>
                <a:latin typeface="Calibri"/>
                <a:ea typeface="Calibri"/>
                <a:cs typeface="Calibri"/>
                <a:sym typeface="Calibri"/>
              </a:rPr>
              <a:t>(f) hold a hearing to consider any matter, including a case management issue; </a:t>
            </a:r>
            <a:endParaRPr sz="1000">
              <a:solidFill>
                <a:srgbClr val="1E1E1E"/>
              </a:solidFill>
              <a:highlight>
                <a:srgbClr val="FFFFFF"/>
              </a:highlight>
              <a:latin typeface="Calibri"/>
              <a:ea typeface="Calibri"/>
              <a:cs typeface="Calibri"/>
              <a:sym typeface="Calibri"/>
            </a:endParaRPr>
          </a:p>
          <a:p>
            <a:pPr indent="0" lvl="0" marL="0" rtl="0" algn="just">
              <a:lnSpc>
                <a:spcPct val="150000"/>
              </a:lnSpc>
              <a:spcBef>
                <a:spcPts val="600"/>
              </a:spcBef>
              <a:spcAft>
                <a:spcPts val="0"/>
              </a:spcAft>
              <a:buNone/>
            </a:pPr>
            <a:r>
              <a:rPr lang="en-GB" sz="1000">
                <a:solidFill>
                  <a:srgbClr val="1E1E1E"/>
                </a:solidFill>
                <a:highlight>
                  <a:srgbClr val="FFFFFF"/>
                </a:highlight>
                <a:latin typeface="Calibri"/>
                <a:ea typeface="Calibri"/>
                <a:cs typeface="Calibri"/>
                <a:sym typeface="Calibri"/>
              </a:rPr>
              <a:t>(g) decide the form of any hearing; </a:t>
            </a:r>
            <a:endParaRPr sz="1000">
              <a:solidFill>
                <a:srgbClr val="1E1E1E"/>
              </a:solidFill>
              <a:highlight>
                <a:srgbClr val="FFFFFF"/>
              </a:highlight>
              <a:latin typeface="Calibri"/>
              <a:ea typeface="Calibri"/>
              <a:cs typeface="Calibri"/>
              <a:sym typeface="Calibri"/>
            </a:endParaRPr>
          </a:p>
          <a:p>
            <a:pPr indent="0" lvl="0" marL="0" rtl="0" algn="just">
              <a:lnSpc>
                <a:spcPct val="150000"/>
              </a:lnSpc>
              <a:spcBef>
                <a:spcPts val="600"/>
              </a:spcBef>
              <a:spcAft>
                <a:spcPts val="0"/>
              </a:spcAft>
              <a:buNone/>
            </a:pPr>
            <a:r>
              <a:rPr lang="en-GB" sz="1000">
                <a:solidFill>
                  <a:srgbClr val="1E1E1E"/>
                </a:solidFill>
                <a:highlight>
                  <a:srgbClr val="FFFFFF"/>
                </a:highlight>
                <a:latin typeface="Calibri"/>
                <a:ea typeface="Calibri"/>
                <a:cs typeface="Calibri"/>
                <a:sym typeface="Calibri"/>
              </a:rPr>
              <a:t>(h) adjourn or postpone a hearing; </a:t>
            </a:r>
            <a:endParaRPr sz="1000">
              <a:solidFill>
                <a:srgbClr val="1E1E1E"/>
              </a:solidFill>
              <a:highlight>
                <a:srgbClr val="FFFFFF"/>
              </a:highlight>
              <a:latin typeface="Calibri"/>
              <a:ea typeface="Calibri"/>
              <a:cs typeface="Calibri"/>
              <a:sym typeface="Calibri"/>
            </a:endParaRPr>
          </a:p>
          <a:p>
            <a:pPr indent="0" lvl="0" marL="0" rtl="0" algn="just">
              <a:lnSpc>
                <a:spcPct val="150000"/>
              </a:lnSpc>
              <a:spcBef>
                <a:spcPts val="600"/>
              </a:spcBef>
              <a:spcAft>
                <a:spcPts val="0"/>
              </a:spcAft>
              <a:buNone/>
            </a:pPr>
            <a:r>
              <a:rPr lang="en-GB" sz="1000">
                <a:solidFill>
                  <a:srgbClr val="1E1E1E"/>
                </a:solidFill>
                <a:highlight>
                  <a:srgbClr val="FFFFFF"/>
                </a:highlight>
                <a:latin typeface="Calibri"/>
                <a:ea typeface="Calibri"/>
                <a:cs typeface="Calibri"/>
                <a:sym typeface="Calibri"/>
              </a:rPr>
              <a:t>(i) require a party to produce a bundle for a hearing; </a:t>
            </a:r>
            <a:endParaRPr sz="1000">
              <a:solidFill>
                <a:srgbClr val="1E1E1E"/>
              </a:solidFill>
              <a:highlight>
                <a:srgbClr val="FFFFFF"/>
              </a:highlight>
              <a:latin typeface="Calibri"/>
              <a:ea typeface="Calibri"/>
              <a:cs typeface="Calibri"/>
              <a:sym typeface="Calibri"/>
            </a:endParaRPr>
          </a:p>
          <a:p>
            <a:pPr indent="0" lvl="0" marL="0" rtl="0" algn="just">
              <a:lnSpc>
                <a:spcPct val="150000"/>
              </a:lnSpc>
              <a:spcBef>
                <a:spcPts val="600"/>
              </a:spcBef>
              <a:spcAft>
                <a:spcPts val="0"/>
              </a:spcAft>
              <a:buNone/>
            </a:pPr>
            <a:r>
              <a:rPr lang="en-GB" sz="1000">
                <a:solidFill>
                  <a:srgbClr val="1E1E1E"/>
                </a:solidFill>
                <a:highlight>
                  <a:srgbClr val="FFFFFF"/>
                </a:highlight>
                <a:latin typeface="Calibri"/>
                <a:ea typeface="Calibri"/>
                <a:cs typeface="Calibri"/>
                <a:sym typeface="Calibri"/>
              </a:rPr>
              <a:t>(j) stay proceedings; </a:t>
            </a:r>
            <a:endParaRPr sz="1000">
              <a:solidFill>
                <a:srgbClr val="1E1E1E"/>
              </a:solidFill>
              <a:highlight>
                <a:srgbClr val="FFFFFF"/>
              </a:highlight>
              <a:latin typeface="Calibri"/>
              <a:ea typeface="Calibri"/>
              <a:cs typeface="Calibri"/>
              <a:sym typeface="Calibri"/>
            </a:endParaRPr>
          </a:p>
          <a:p>
            <a:pPr indent="0" lvl="0" marL="0" rtl="0" algn="just">
              <a:lnSpc>
                <a:spcPct val="150000"/>
              </a:lnSpc>
              <a:spcBef>
                <a:spcPts val="600"/>
              </a:spcBef>
              <a:spcAft>
                <a:spcPts val="600"/>
              </a:spcAft>
              <a:buNone/>
            </a:pPr>
            <a:r>
              <a:rPr lang="en-GB" sz="1000">
                <a:solidFill>
                  <a:srgbClr val="1E1E1E"/>
                </a:solidFill>
                <a:highlight>
                  <a:srgbClr val="FFFFFF"/>
                </a:highlight>
                <a:latin typeface="Calibri"/>
                <a:ea typeface="Calibri"/>
                <a:cs typeface="Calibri"/>
                <a:sym typeface="Calibri"/>
              </a:rPr>
              <a:t>(k) transfer proceedings to another court or tribunal if that other court or tribunal has jurisdiction in relation to the proceedings and— (i) because of a change of circumstances since the proceedings were started, the Tribunal no longer has jurisdiction in relation to the proceedings; or (ii) the Tribunal considers that the other court or tribunal is a more appropriate forum for the determination of the case; (l) suspend the effect of its own decision pending the determination by the Tribunal or the Upper Tribunal of an application for permission to appeal against, and any appeal or review of, that decision.</a:t>
            </a:r>
            <a:endParaRPr sz="1000">
              <a:solidFill>
                <a:srgbClr val="1E1E1E"/>
              </a:solidFill>
              <a:highlight>
                <a:srgbClr val="FFFFFF"/>
              </a:highlight>
              <a:latin typeface="Calibri"/>
              <a:ea typeface="Calibri"/>
              <a:cs typeface="Calibri"/>
              <a:sym typeface="Calibri"/>
            </a:endParaRPr>
          </a:p>
        </p:txBody>
      </p:sp>
      <p:sp>
        <p:nvSpPr>
          <p:cNvPr id="657" name="Google Shape;657;g34fb3b83783_0_656"/>
          <p:cNvSpPr txBox="1"/>
          <p:nvPr/>
        </p:nvSpPr>
        <p:spPr>
          <a:xfrm>
            <a:off x="223625" y="793450"/>
            <a:ext cx="6831600" cy="461700"/>
          </a:xfrm>
          <a:prstGeom prst="rect">
            <a:avLst/>
          </a:prstGeom>
          <a:solidFill>
            <a:schemeClr val="accent4"/>
          </a:solidFill>
          <a:ln>
            <a:noFill/>
          </a:ln>
          <a:effectLst>
            <a:outerShdw blurRad="285750" rotWithShape="0" algn="bl" dir="5400000" dist="19050">
              <a:srgbClr val="000000">
                <a:alpha val="5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400">
                <a:solidFill>
                  <a:schemeClr val="lt1"/>
                </a:solidFill>
                <a:latin typeface="Calibri"/>
                <a:ea typeface="Calibri"/>
                <a:cs typeface="Calibri"/>
                <a:sym typeface="Calibri"/>
              </a:rPr>
              <a:t>CHILDREN AND FAMILIES ACT 2014</a:t>
            </a:r>
            <a:endParaRPr>
              <a:solidFill>
                <a:schemeClr val="lt1"/>
              </a:solidFill>
              <a:latin typeface="Calibri"/>
              <a:ea typeface="Calibri"/>
              <a:cs typeface="Calibri"/>
              <a:sym typeface="Calibri"/>
            </a:endParaRPr>
          </a:p>
        </p:txBody>
      </p:sp>
      <p:pic>
        <p:nvPicPr>
          <p:cNvPr id="658" name="Google Shape;658;g34fb3b83783_0_656"/>
          <p:cNvPicPr preferRelativeResize="0"/>
          <p:nvPr/>
        </p:nvPicPr>
        <p:blipFill rotWithShape="1">
          <a:blip r:embed="rId3">
            <a:alphaModFix/>
          </a:blip>
          <a:srcRect b="0" l="0" r="0" t="0"/>
          <a:stretch/>
        </p:blipFill>
        <p:spPr>
          <a:xfrm>
            <a:off x="143950" y="0"/>
            <a:ext cx="1647576" cy="8277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62" name="Shape 662"/>
        <p:cNvGrpSpPr/>
        <p:nvPr/>
      </p:nvGrpSpPr>
      <p:grpSpPr>
        <a:xfrm>
          <a:off x="0" y="0"/>
          <a:ext cx="0" cy="0"/>
          <a:chOff x="0" y="0"/>
          <a:chExt cx="0" cy="0"/>
        </a:xfrm>
      </p:grpSpPr>
      <p:sp>
        <p:nvSpPr>
          <p:cNvPr id="663" name="Google Shape;663;g34fb3b83783_0_64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64" name="Google Shape;664;g34fb3b83783_0_643"/>
          <p:cNvSpPr/>
          <p:nvPr/>
        </p:nvSpPr>
        <p:spPr>
          <a:xfrm>
            <a:off x="0" y="0"/>
            <a:ext cx="12192000" cy="6858000"/>
          </a:xfrm>
          <a:prstGeom prst="rect">
            <a:avLst/>
          </a:prstGeom>
          <a:solidFill>
            <a:srgbClr val="FAE2D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65" name="Google Shape;665;g34fb3b83783_0_643"/>
          <p:cNvSpPr/>
          <p:nvPr/>
        </p:nvSpPr>
        <p:spPr>
          <a:xfrm>
            <a:off x="685800" y="685800"/>
            <a:ext cx="108204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66" name="Google Shape;666;g34fb3b83783_0_643"/>
          <p:cNvSpPr/>
          <p:nvPr/>
        </p:nvSpPr>
        <p:spPr>
          <a:xfrm>
            <a:off x="2350200" y="2066100"/>
            <a:ext cx="7491600" cy="850500"/>
          </a:xfrm>
          <a:prstGeom prst="rect">
            <a:avLst/>
          </a:prstGeom>
          <a:noFill/>
          <a:ln>
            <a:noFill/>
          </a:ln>
        </p:spPr>
        <p:txBody>
          <a:bodyPr anchorCtr="0" anchor="b" bIns="45700" lIns="91425" spcFirstLastPara="1" rIns="91425" wrap="square" tIns="45700">
            <a:noAutofit/>
          </a:bodyPr>
          <a:lstStyle/>
          <a:p>
            <a:pPr indent="0" lvl="0" marL="0" marR="0" rtl="0" algn="ctr">
              <a:lnSpc>
                <a:spcPct val="80000"/>
              </a:lnSpc>
              <a:spcBef>
                <a:spcPts val="0"/>
              </a:spcBef>
              <a:spcAft>
                <a:spcPts val="0"/>
              </a:spcAft>
              <a:buClr>
                <a:srgbClr val="000000"/>
              </a:buClr>
              <a:buSzPts val="2720"/>
              <a:buFont typeface="Arial"/>
              <a:buNone/>
            </a:pPr>
            <a:r>
              <a:rPr b="1" lang="en-GB" sz="3220">
                <a:solidFill>
                  <a:schemeClr val="accent4"/>
                </a:solidFill>
                <a:latin typeface="Calibri"/>
                <a:ea typeface="Calibri"/>
                <a:cs typeface="Calibri"/>
                <a:sym typeface="Calibri"/>
              </a:rPr>
              <a:t>SUMMARY</a:t>
            </a:r>
            <a:endParaRPr b="1" sz="3220">
              <a:solidFill>
                <a:schemeClr val="accent4"/>
              </a:solidFill>
              <a:latin typeface="Calibri"/>
              <a:ea typeface="Calibri"/>
              <a:cs typeface="Calibri"/>
              <a:sym typeface="Calibri"/>
            </a:endParaRPr>
          </a:p>
        </p:txBody>
      </p:sp>
      <p:sp>
        <p:nvSpPr>
          <p:cNvPr id="667" name="Google Shape;667;g34fb3b83783_0_643"/>
          <p:cNvSpPr txBox="1"/>
          <p:nvPr/>
        </p:nvSpPr>
        <p:spPr>
          <a:xfrm>
            <a:off x="9442173" y="6491604"/>
            <a:ext cx="2822700" cy="246300"/>
          </a:xfrm>
          <a:prstGeom prst="rect">
            <a:avLst/>
          </a:prstGeom>
          <a:noFill/>
          <a:ln>
            <a:noFill/>
          </a:ln>
        </p:spPr>
        <p:txBody>
          <a:bodyPr anchorCtr="0" anchor="t" bIns="45700" lIns="91425" spcFirstLastPara="1" rIns="91425" wrap="square" tIns="45700">
            <a:normAutofit fontScale="77500"/>
          </a:bodyPr>
          <a:lstStyle/>
          <a:p>
            <a:pPr indent="0" lvl="0" marL="0" marR="0" rtl="0" algn="ctr">
              <a:lnSpc>
                <a:spcPct val="90000"/>
              </a:lnSpc>
              <a:spcBef>
                <a:spcPts val="0"/>
              </a:spcBef>
              <a:spcAft>
                <a:spcPts val="0"/>
              </a:spcAft>
              <a:buClr>
                <a:srgbClr val="000000"/>
              </a:buClr>
              <a:buSzPct val="100000"/>
              <a:buFont typeface="Arial"/>
              <a:buNone/>
            </a:pPr>
            <a:r>
              <a:rPr b="0" i="0" lang="en-GB" sz="1400" u="none" cap="none" strike="noStrike">
                <a:solidFill>
                  <a:srgbClr val="595959"/>
                </a:solidFill>
                <a:latin typeface="Arial"/>
                <a:ea typeface="Arial"/>
                <a:cs typeface="Arial"/>
                <a:sym typeface="Arial"/>
              </a:rPr>
              <a:t>© 202</a:t>
            </a:r>
            <a:r>
              <a:rPr lang="en-GB">
                <a:solidFill>
                  <a:srgbClr val="595959"/>
                </a:solidFill>
              </a:rPr>
              <a:t>4-2026</a:t>
            </a:r>
            <a:r>
              <a:rPr b="0" i="0" lang="en-GB" sz="1400" u="none" cap="none" strike="noStrike">
                <a:solidFill>
                  <a:srgbClr val="595959"/>
                </a:solidFill>
                <a:latin typeface="Arial"/>
                <a:ea typeface="Arial"/>
                <a:cs typeface="Arial"/>
                <a:sym typeface="Arial"/>
              </a:rPr>
              <a:t> SEN Parent Support Group</a:t>
            </a:r>
            <a:endParaRPr b="0" i="0" sz="1400" u="none" cap="none" strike="noStrike">
              <a:solidFill>
                <a:srgbClr val="000000"/>
              </a:solidFill>
              <a:latin typeface="Arial"/>
              <a:ea typeface="Arial"/>
              <a:cs typeface="Arial"/>
              <a:sym typeface="Arial"/>
            </a:endParaRPr>
          </a:p>
        </p:txBody>
      </p:sp>
      <p:pic>
        <p:nvPicPr>
          <p:cNvPr id="668" name="Google Shape;668;g34fb3b83783_0_643"/>
          <p:cNvPicPr preferRelativeResize="0"/>
          <p:nvPr/>
        </p:nvPicPr>
        <p:blipFill rotWithShape="1">
          <a:blip r:embed="rId3">
            <a:alphaModFix/>
          </a:blip>
          <a:srcRect b="0" l="0" r="0" t="0"/>
          <a:stretch/>
        </p:blipFill>
        <p:spPr>
          <a:xfrm>
            <a:off x="5028629" y="4782575"/>
            <a:ext cx="2134750" cy="10724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g34fb3b83783_0_69"/>
          <p:cNvSpPr txBox="1"/>
          <p:nvPr/>
        </p:nvSpPr>
        <p:spPr>
          <a:xfrm>
            <a:off x="9973399" y="6549950"/>
            <a:ext cx="2566500" cy="215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800">
                <a:solidFill>
                  <a:schemeClr val="dk1"/>
                </a:solidFill>
                <a:latin typeface="Arial"/>
                <a:ea typeface="Arial"/>
                <a:cs typeface="Arial"/>
                <a:sym typeface="Arial"/>
              </a:rPr>
              <a:t>© 202</a:t>
            </a:r>
            <a:r>
              <a:rPr lang="en-GB" sz="800">
                <a:solidFill>
                  <a:schemeClr val="dk1"/>
                </a:solidFill>
              </a:rPr>
              <a:t>4-2026</a:t>
            </a:r>
            <a:r>
              <a:rPr lang="en-GB" sz="800">
                <a:solidFill>
                  <a:schemeClr val="dk1"/>
                </a:solidFill>
                <a:latin typeface="Arial"/>
                <a:ea typeface="Arial"/>
                <a:cs typeface="Arial"/>
                <a:sym typeface="Arial"/>
              </a:rPr>
              <a:t> SEN Parent Support Group</a:t>
            </a:r>
            <a:endParaRPr/>
          </a:p>
        </p:txBody>
      </p:sp>
      <p:sp>
        <p:nvSpPr>
          <p:cNvPr id="675" name="Google Shape;675;g34fb3b83783_0_69"/>
          <p:cNvSpPr txBox="1"/>
          <p:nvPr/>
        </p:nvSpPr>
        <p:spPr>
          <a:xfrm>
            <a:off x="228300" y="2679950"/>
            <a:ext cx="11735400" cy="3540300"/>
          </a:xfrm>
          <a:prstGeom prst="rect">
            <a:avLst/>
          </a:prstGeom>
          <a:noFill/>
          <a:ln>
            <a:noFill/>
          </a:ln>
        </p:spPr>
        <p:txBody>
          <a:bodyPr anchorCtr="0" anchor="t" bIns="91425" lIns="91425" spcFirstLastPara="1" rIns="91425" wrap="square" tIns="91425">
            <a:spAutoFit/>
          </a:bodyPr>
          <a:lstStyle/>
          <a:p>
            <a:pPr indent="-330200" lvl="0" marL="457200" rtl="0" algn="l">
              <a:lnSpc>
                <a:spcPct val="115000"/>
              </a:lnSpc>
              <a:spcBef>
                <a:spcPts val="1200"/>
              </a:spcBef>
              <a:spcAft>
                <a:spcPts val="0"/>
              </a:spcAft>
              <a:buClr>
                <a:schemeClr val="dk1"/>
              </a:buClr>
              <a:buSzPts val="1600"/>
              <a:buChar char="●"/>
            </a:pPr>
            <a:r>
              <a:rPr b="1" lang="en-GB" sz="1600">
                <a:solidFill>
                  <a:schemeClr val="dk1"/>
                </a:solidFill>
                <a:latin typeface="Calibri"/>
                <a:ea typeface="Calibri"/>
                <a:cs typeface="Calibri"/>
                <a:sym typeface="Calibri"/>
              </a:rPr>
              <a:t>SEND Law protects your child’s right to education</a:t>
            </a:r>
            <a:r>
              <a:rPr lang="en-GB" sz="1600">
                <a:solidFill>
                  <a:schemeClr val="dk1"/>
                </a:solidFill>
                <a:latin typeface="Calibri"/>
                <a:ea typeface="Calibri"/>
                <a:cs typeface="Calibri"/>
                <a:sym typeface="Calibri"/>
              </a:rPr>
              <a:t> that meets their needs – whether in school or through alternative provision.</a:t>
            </a:r>
            <a:br>
              <a:rPr lang="en-GB" sz="1600">
                <a:solidFill>
                  <a:schemeClr val="dk1"/>
                </a:solidFill>
                <a:latin typeface="Calibri"/>
                <a:ea typeface="Calibri"/>
                <a:cs typeface="Calibri"/>
                <a:sym typeface="Calibri"/>
              </a:rPr>
            </a:br>
            <a:endParaRPr sz="1600">
              <a:solidFill>
                <a:schemeClr val="dk1"/>
              </a:solidFill>
              <a:latin typeface="Calibri"/>
              <a:ea typeface="Calibri"/>
              <a:cs typeface="Calibri"/>
              <a:sym typeface="Calibri"/>
            </a:endParaRPr>
          </a:p>
          <a:p>
            <a:pPr indent="-330200" lvl="0" marL="457200" rtl="0" algn="l">
              <a:lnSpc>
                <a:spcPct val="115000"/>
              </a:lnSpc>
              <a:spcBef>
                <a:spcPts val="0"/>
              </a:spcBef>
              <a:spcAft>
                <a:spcPts val="0"/>
              </a:spcAft>
              <a:buClr>
                <a:schemeClr val="dk1"/>
              </a:buClr>
              <a:buSzPts val="1600"/>
              <a:buChar char="●"/>
            </a:pPr>
            <a:r>
              <a:rPr b="1" lang="en-GB" sz="1600">
                <a:solidFill>
                  <a:schemeClr val="dk1"/>
                </a:solidFill>
                <a:latin typeface="Calibri"/>
                <a:ea typeface="Calibri"/>
                <a:cs typeface="Calibri"/>
                <a:sym typeface="Calibri"/>
              </a:rPr>
              <a:t>Local Authorities must identify, assess, and provide</a:t>
            </a:r>
            <a:r>
              <a:rPr lang="en-GB" sz="1600">
                <a:solidFill>
                  <a:schemeClr val="dk1"/>
                </a:solidFill>
                <a:latin typeface="Calibri"/>
                <a:ea typeface="Calibri"/>
                <a:cs typeface="Calibri"/>
                <a:sym typeface="Calibri"/>
              </a:rPr>
              <a:t> for children with SEN, and act lawfully under the Children and Families Act 2014.</a:t>
            </a:r>
            <a:br>
              <a:rPr lang="en-GB" sz="1600">
                <a:solidFill>
                  <a:schemeClr val="dk1"/>
                </a:solidFill>
                <a:latin typeface="Calibri"/>
                <a:ea typeface="Calibri"/>
                <a:cs typeface="Calibri"/>
                <a:sym typeface="Calibri"/>
              </a:rPr>
            </a:br>
            <a:endParaRPr sz="1600">
              <a:solidFill>
                <a:schemeClr val="dk1"/>
              </a:solidFill>
              <a:latin typeface="Calibri"/>
              <a:ea typeface="Calibri"/>
              <a:cs typeface="Calibri"/>
              <a:sym typeface="Calibri"/>
            </a:endParaRPr>
          </a:p>
          <a:p>
            <a:pPr indent="-330200" lvl="0" marL="457200" rtl="0" algn="l">
              <a:lnSpc>
                <a:spcPct val="115000"/>
              </a:lnSpc>
              <a:spcBef>
                <a:spcPts val="0"/>
              </a:spcBef>
              <a:spcAft>
                <a:spcPts val="0"/>
              </a:spcAft>
              <a:buClr>
                <a:schemeClr val="dk1"/>
              </a:buClr>
              <a:buSzPts val="1600"/>
              <a:buChar char="●"/>
            </a:pPr>
            <a:r>
              <a:rPr b="1" lang="en-GB" sz="1600">
                <a:solidFill>
                  <a:schemeClr val="dk1"/>
                </a:solidFill>
                <a:latin typeface="Calibri"/>
                <a:ea typeface="Calibri"/>
                <a:cs typeface="Calibri"/>
                <a:sym typeface="Calibri"/>
              </a:rPr>
              <a:t>Schools must follow the graduated approach</a:t>
            </a:r>
            <a:r>
              <a:rPr lang="en-GB" sz="1600">
                <a:solidFill>
                  <a:schemeClr val="dk1"/>
                </a:solidFill>
                <a:latin typeface="Calibri"/>
                <a:ea typeface="Calibri"/>
                <a:cs typeface="Calibri"/>
                <a:sym typeface="Calibri"/>
              </a:rPr>
              <a:t>, make reasonable adjustments under the Equality Act 2010, and record absence accurately and fairly.</a:t>
            </a:r>
            <a:br>
              <a:rPr lang="en-GB" sz="1600">
                <a:solidFill>
                  <a:schemeClr val="dk1"/>
                </a:solidFill>
                <a:latin typeface="Calibri"/>
                <a:ea typeface="Calibri"/>
                <a:cs typeface="Calibri"/>
                <a:sym typeface="Calibri"/>
              </a:rPr>
            </a:br>
            <a:endParaRPr sz="1600">
              <a:solidFill>
                <a:schemeClr val="dk1"/>
              </a:solidFill>
              <a:latin typeface="Calibri"/>
              <a:ea typeface="Calibri"/>
              <a:cs typeface="Calibri"/>
              <a:sym typeface="Calibri"/>
            </a:endParaRPr>
          </a:p>
          <a:p>
            <a:pPr indent="-330200" lvl="0" marL="457200" rtl="0" algn="l">
              <a:lnSpc>
                <a:spcPct val="115000"/>
              </a:lnSpc>
              <a:spcBef>
                <a:spcPts val="0"/>
              </a:spcBef>
              <a:spcAft>
                <a:spcPts val="0"/>
              </a:spcAft>
              <a:buClr>
                <a:schemeClr val="dk1"/>
              </a:buClr>
              <a:buSzPts val="1600"/>
              <a:buChar char="●"/>
            </a:pPr>
            <a:r>
              <a:rPr b="1" lang="en-GB" sz="1600">
                <a:solidFill>
                  <a:schemeClr val="dk1"/>
                </a:solidFill>
                <a:latin typeface="Calibri"/>
                <a:ea typeface="Calibri"/>
                <a:cs typeface="Calibri"/>
                <a:sym typeface="Calibri"/>
              </a:rPr>
              <a:t>You have a right to challenge decisions</a:t>
            </a:r>
            <a:r>
              <a:rPr lang="en-GB" sz="1600">
                <a:solidFill>
                  <a:schemeClr val="dk1"/>
                </a:solidFill>
                <a:latin typeface="Calibri"/>
                <a:ea typeface="Calibri"/>
                <a:cs typeface="Calibri"/>
                <a:sym typeface="Calibri"/>
              </a:rPr>
              <a:t> through mediation or the SEND Tribunal – and the law is on your side.</a:t>
            </a:r>
            <a:br>
              <a:rPr lang="en-GB" sz="1600">
                <a:solidFill>
                  <a:schemeClr val="dk1"/>
                </a:solidFill>
                <a:latin typeface="Calibri"/>
                <a:ea typeface="Calibri"/>
                <a:cs typeface="Calibri"/>
                <a:sym typeface="Calibri"/>
              </a:rPr>
            </a:br>
            <a:endParaRPr sz="1600">
              <a:solidFill>
                <a:schemeClr val="dk1"/>
              </a:solidFill>
              <a:latin typeface="Calibri"/>
              <a:ea typeface="Calibri"/>
              <a:cs typeface="Calibri"/>
              <a:sym typeface="Calibri"/>
            </a:endParaRPr>
          </a:p>
          <a:p>
            <a:pPr indent="-330200" lvl="0" marL="457200" rtl="0" algn="l">
              <a:lnSpc>
                <a:spcPct val="115000"/>
              </a:lnSpc>
              <a:spcBef>
                <a:spcPts val="0"/>
              </a:spcBef>
              <a:spcAft>
                <a:spcPts val="0"/>
              </a:spcAft>
              <a:buClr>
                <a:schemeClr val="dk1"/>
              </a:buClr>
              <a:buSzPts val="1600"/>
              <a:buChar char="●"/>
            </a:pPr>
            <a:r>
              <a:rPr b="1" lang="en-GB" sz="1600">
                <a:solidFill>
                  <a:schemeClr val="dk1"/>
                </a:solidFill>
                <a:latin typeface="Calibri"/>
                <a:ea typeface="Calibri"/>
                <a:cs typeface="Calibri"/>
                <a:sym typeface="Calibri"/>
              </a:rPr>
              <a:t>Trust your expertise as a parent</a:t>
            </a:r>
            <a:r>
              <a:rPr lang="en-GB" sz="1600">
                <a:solidFill>
                  <a:schemeClr val="dk1"/>
                </a:solidFill>
                <a:latin typeface="Calibri"/>
                <a:ea typeface="Calibri"/>
                <a:cs typeface="Calibri"/>
                <a:sym typeface="Calibri"/>
              </a:rPr>
              <a:t>. Keep records, refer to the law, and don’t be afraid to ask for what your child needs.</a:t>
            </a:r>
            <a:endParaRPr sz="1600">
              <a:solidFill>
                <a:schemeClr val="dk1"/>
              </a:solidFill>
              <a:latin typeface="Calibri"/>
              <a:ea typeface="Calibri"/>
              <a:cs typeface="Calibri"/>
              <a:sym typeface="Calibri"/>
            </a:endParaRPr>
          </a:p>
          <a:p>
            <a:pPr indent="0" lvl="0" marL="381000" marR="381000" rtl="0" algn="ctr">
              <a:lnSpc>
                <a:spcPct val="115000"/>
              </a:lnSpc>
              <a:spcBef>
                <a:spcPts val="1200"/>
              </a:spcBef>
              <a:spcAft>
                <a:spcPts val="1200"/>
              </a:spcAft>
              <a:buNone/>
            </a:pPr>
            <a:r>
              <a:t/>
            </a:r>
            <a:endParaRPr b="1" sz="2400">
              <a:solidFill>
                <a:schemeClr val="accent4"/>
              </a:solidFill>
              <a:latin typeface="Calibri"/>
              <a:ea typeface="Calibri"/>
              <a:cs typeface="Calibri"/>
              <a:sym typeface="Calibri"/>
            </a:endParaRPr>
          </a:p>
        </p:txBody>
      </p:sp>
      <p:sp>
        <p:nvSpPr>
          <p:cNvPr id="676" name="Google Shape;676;g34fb3b83783_0_69"/>
          <p:cNvSpPr txBox="1"/>
          <p:nvPr/>
        </p:nvSpPr>
        <p:spPr>
          <a:xfrm>
            <a:off x="1244850" y="1133125"/>
            <a:ext cx="9702300" cy="615600"/>
          </a:xfrm>
          <a:prstGeom prst="rect">
            <a:avLst/>
          </a:prstGeom>
          <a:noFill/>
          <a:ln>
            <a:noFill/>
          </a:ln>
        </p:spPr>
        <p:txBody>
          <a:bodyPr anchorCtr="0" anchor="t" bIns="91425" lIns="91425" spcFirstLastPara="1" rIns="91425" wrap="square" tIns="91425">
            <a:spAutoFit/>
          </a:bodyPr>
          <a:lstStyle/>
          <a:p>
            <a:pPr indent="0" lvl="0" marL="381000" marR="381000" rtl="0" algn="ctr">
              <a:lnSpc>
                <a:spcPct val="115000"/>
              </a:lnSpc>
              <a:spcBef>
                <a:spcPts val="1200"/>
              </a:spcBef>
              <a:spcAft>
                <a:spcPts val="1200"/>
              </a:spcAft>
              <a:buNone/>
            </a:pPr>
            <a:r>
              <a:rPr b="1" lang="en-GB" sz="2800">
                <a:solidFill>
                  <a:schemeClr val="accent4"/>
                </a:solidFill>
                <a:latin typeface="Calibri"/>
                <a:ea typeface="Calibri"/>
                <a:cs typeface="Calibri"/>
                <a:sym typeface="Calibri"/>
              </a:rPr>
              <a:t>Knowledge is power – but confidence comes from using it</a:t>
            </a:r>
            <a:endParaRPr sz="1800"/>
          </a:p>
        </p:txBody>
      </p:sp>
      <p:pic>
        <p:nvPicPr>
          <p:cNvPr id="677" name="Google Shape;677;g34fb3b83783_0_69"/>
          <p:cNvPicPr preferRelativeResize="0"/>
          <p:nvPr/>
        </p:nvPicPr>
        <p:blipFill rotWithShape="1">
          <a:blip r:embed="rId3">
            <a:alphaModFix/>
          </a:blip>
          <a:srcRect b="0" l="0" r="0" t="0"/>
          <a:stretch/>
        </p:blipFill>
        <p:spPr>
          <a:xfrm>
            <a:off x="143950" y="0"/>
            <a:ext cx="1647576" cy="8277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sp>
        <p:nvSpPr>
          <p:cNvPr id="682" name="Google Shape;682;g34e74833aa5_0_2033"/>
          <p:cNvSpPr/>
          <p:nvPr/>
        </p:nvSpPr>
        <p:spPr>
          <a:xfrm>
            <a:off x="5449375" y="2776100"/>
            <a:ext cx="5511000" cy="2837700"/>
          </a:xfrm>
          <a:prstGeom prst="rect">
            <a:avLst/>
          </a:prstGeom>
          <a:solidFill>
            <a:schemeClr val="accent4"/>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600"/>
              <a:buFont typeface="Arial"/>
              <a:buNone/>
            </a:pPr>
            <a:r>
              <a:rPr b="1" lang="en-GB" sz="1800">
                <a:solidFill>
                  <a:schemeClr val="lt1"/>
                </a:solidFill>
              </a:rPr>
              <a:t>WE TRUST YOU NOW FEEL</a:t>
            </a:r>
            <a:endParaRPr b="1" sz="1800">
              <a:solidFill>
                <a:schemeClr val="lt1"/>
              </a:solidFill>
            </a:endParaRPr>
          </a:p>
          <a:p>
            <a:pPr indent="0" lvl="0" marL="0" marR="0" rtl="0" algn="ctr">
              <a:lnSpc>
                <a:spcPct val="100000"/>
              </a:lnSpc>
              <a:spcBef>
                <a:spcPts val="0"/>
              </a:spcBef>
              <a:spcAft>
                <a:spcPts val="0"/>
              </a:spcAft>
              <a:buClr>
                <a:srgbClr val="000000"/>
              </a:buClr>
              <a:buSzPts val="9600"/>
              <a:buFont typeface="Arial"/>
              <a:buNone/>
            </a:pPr>
            <a:r>
              <a:t/>
            </a:r>
            <a:endParaRPr b="1" sz="1800">
              <a:solidFill>
                <a:schemeClr val="lt1"/>
              </a:solidFill>
            </a:endParaRPr>
          </a:p>
          <a:p>
            <a:pPr indent="0" lvl="0" marL="0" marR="0" rtl="0" algn="ctr">
              <a:lnSpc>
                <a:spcPct val="100000"/>
              </a:lnSpc>
              <a:spcBef>
                <a:spcPts val="0"/>
              </a:spcBef>
              <a:spcAft>
                <a:spcPts val="0"/>
              </a:spcAft>
              <a:buClr>
                <a:srgbClr val="000000"/>
              </a:buClr>
              <a:buSzPts val="9600"/>
              <a:buFont typeface="Arial"/>
              <a:buNone/>
            </a:pPr>
            <a:r>
              <a:rPr b="1" lang="en-GB" sz="1800">
                <a:solidFill>
                  <a:schemeClr val="lt1"/>
                </a:solidFill>
              </a:rPr>
              <a:t>EMPOWERED!</a:t>
            </a:r>
            <a:endParaRPr b="1" sz="1800">
              <a:solidFill>
                <a:schemeClr val="lt1"/>
              </a:solidFill>
            </a:endParaRPr>
          </a:p>
          <a:p>
            <a:pPr indent="0" lvl="0" marL="0" marR="0" rtl="0" algn="ctr">
              <a:lnSpc>
                <a:spcPct val="100000"/>
              </a:lnSpc>
              <a:spcBef>
                <a:spcPts val="0"/>
              </a:spcBef>
              <a:spcAft>
                <a:spcPts val="0"/>
              </a:spcAft>
              <a:buClr>
                <a:srgbClr val="000000"/>
              </a:buClr>
              <a:buSzPts val="9600"/>
              <a:buFont typeface="Arial"/>
              <a:buNone/>
            </a:pPr>
            <a:r>
              <a:t/>
            </a:r>
            <a:endParaRPr b="1" sz="1800">
              <a:solidFill>
                <a:schemeClr val="lt1"/>
              </a:solidFill>
            </a:endParaRPr>
          </a:p>
          <a:p>
            <a:pPr indent="0" lvl="0" marL="0" marR="0" rtl="0" algn="ctr">
              <a:lnSpc>
                <a:spcPct val="100000"/>
              </a:lnSpc>
              <a:spcBef>
                <a:spcPts val="0"/>
              </a:spcBef>
              <a:spcAft>
                <a:spcPts val="0"/>
              </a:spcAft>
              <a:buClr>
                <a:srgbClr val="000000"/>
              </a:buClr>
              <a:buSzPts val="9600"/>
              <a:buFont typeface="Arial"/>
              <a:buNone/>
            </a:pPr>
            <a:r>
              <a:rPr b="1" lang="en-GB" sz="1800">
                <a:solidFill>
                  <a:schemeClr val="lt1"/>
                </a:solidFill>
              </a:rPr>
              <a:t>Please obtain your CPD Certificate</a:t>
            </a:r>
            <a:endParaRPr b="1" sz="1800">
              <a:solidFill>
                <a:schemeClr val="lt1"/>
              </a:solidFill>
            </a:endParaRPr>
          </a:p>
          <a:p>
            <a:pPr indent="0" lvl="0" marL="0" marR="0" rtl="0" algn="ctr">
              <a:lnSpc>
                <a:spcPct val="100000"/>
              </a:lnSpc>
              <a:spcBef>
                <a:spcPts val="0"/>
              </a:spcBef>
              <a:spcAft>
                <a:spcPts val="0"/>
              </a:spcAft>
              <a:buClr>
                <a:srgbClr val="000000"/>
              </a:buClr>
              <a:buSzPts val="9600"/>
              <a:buFont typeface="Arial"/>
              <a:buNone/>
            </a:pPr>
            <a:r>
              <a:rPr b="1" lang="en-GB" sz="1800">
                <a:solidFill>
                  <a:schemeClr val="lt1"/>
                </a:solidFill>
              </a:rPr>
              <a:t>By clicking </a:t>
            </a:r>
            <a:endParaRPr b="1" sz="1800">
              <a:solidFill>
                <a:schemeClr val="lt1"/>
              </a:solidFill>
            </a:endParaRPr>
          </a:p>
          <a:p>
            <a:pPr indent="0" lvl="0" marL="0" marR="0" rtl="0" algn="ctr">
              <a:lnSpc>
                <a:spcPct val="100000"/>
              </a:lnSpc>
              <a:spcBef>
                <a:spcPts val="0"/>
              </a:spcBef>
              <a:spcAft>
                <a:spcPts val="0"/>
              </a:spcAft>
              <a:buClr>
                <a:srgbClr val="000000"/>
              </a:buClr>
              <a:buSzPts val="9600"/>
              <a:buFont typeface="Arial"/>
              <a:buNone/>
            </a:pPr>
            <a:r>
              <a:rPr b="1" lang="en-GB" sz="1800" u="sng">
                <a:solidFill>
                  <a:schemeClr val="hlink"/>
                </a:solidFill>
                <a:hlinkClick r:id="rId3"/>
              </a:rPr>
              <a:t>HERE</a:t>
            </a:r>
            <a:endParaRPr b="1" sz="1800">
              <a:solidFill>
                <a:schemeClr val="lt1"/>
              </a:solidFill>
            </a:endParaRPr>
          </a:p>
          <a:p>
            <a:pPr indent="0" lvl="0" marL="0" marR="0" rtl="0" algn="ctr">
              <a:lnSpc>
                <a:spcPct val="100000"/>
              </a:lnSpc>
              <a:spcBef>
                <a:spcPts val="0"/>
              </a:spcBef>
              <a:spcAft>
                <a:spcPts val="0"/>
              </a:spcAft>
              <a:buClr>
                <a:srgbClr val="000000"/>
              </a:buClr>
              <a:buSzPts val="9600"/>
              <a:buFont typeface="Arial"/>
              <a:buNone/>
            </a:pPr>
            <a:r>
              <a:t/>
            </a:r>
            <a:endParaRPr b="1" sz="1800">
              <a:solidFill>
                <a:schemeClr val="lt1"/>
              </a:solidFill>
            </a:endParaRPr>
          </a:p>
          <a:p>
            <a:pPr indent="0" lvl="0" marL="0" marR="0" rtl="0" algn="ctr">
              <a:lnSpc>
                <a:spcPct val="100000"/>
              </a:lnSpc>
              <a:spcBef>
                <a:spcPts val="0"/>
              </a:spcBef>
              <a:spcAft>
                <a:spcPts val="0"/>
              </a:spcAft>
              <a:buClr>
                <a:srgbClr val="000000"/>
              </a:buClr>
              <a:buSzPts val="9600"/>
              <a:buFont typeface="Arial"/>
              <a:buNone/>
            </a:pPr>
            <a:r>
              <a:rPr b="1" lang="en-GB" sz="1800">
                <a:solidFill>
                  <a:schemeClr val="lt1"/>
                </a:solidFill>
              </a:rPr>
              <a:t>THANK YOU</a:t>
            </a:r>
            <a:endParaRPr b="1" sz="1800">
              <a:solidFill>
                <a:schemeClr val="lt1"/>
              </a:solidFill>
            </a:endParaRPr>
          </a:p>
          <a:p>
            <a:pPr indent="0" lvl="0" marL="0" marR="0" rtl="0" algn="l">
              <a:lnSpc>
                <a:spcPct val="100000"/>
              </a:lnSpc>
              <a:spcBef>
                <a:spcPts val="0"/>
              </a:spcBef>
              <a:spcAft>
                <a:spcPts val="0"/>
              </a:spcAft>
              <a:buClr>
                <a:srgbClr val="000000"/>
              </a:buClr>
              <a:buSzPts val="9600"/>
              <a:buFont typeface="Arial"/>
              <a:buNone/>
            </a:pPr>
            <a:r>
              <a:t/>
            </a:r>
            <a:endParaRPr sz="1800">
              <a:solidFill>
                <a:schemeClr val="lt1"/>
              </a:solidFill>
            </a:endParaRPr>
          </a:p>
        </p:txBody>
      </p:sp>
      <p:sp>
        <p:nvSpPr>
          <p:cNvPr id="683" name="Google Shape;683;g34e74833aa5_0_2033"/>
          <p:cNvSpPr txBox="1"/>
          <p:nvPr/>
        </p:nvSpPr>
        <p:spPr>
          <a:xfrm>
            <a:off x="9284525" y="6501775"/>
            <a:ext cx="2753700" cy="215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rPr>
              <a:t>© 2024-2026</a:t>
            </a:r>
            <a:r>
              <a:rPr b="0" i="0" lang="en-GB" sz="800" u="none" cap="none" strike="noStrike">
                <a:solidFill>
                  <a:schemeClr val="dk1"/>
                </a:solidFill>
                <a:latin typeface="Arial"/>
                <a:ea typeface="Arial"/>
                <a:cs typeface="Arial"/>
                <a:sym typeface="Arial"/>
              </a:rPr>
              <a:t> SEN Parent Support Group</a:t>
            </a:r>
            <a:endParaRPr b="0" i="0" sz="1400" u="none" cap="none" strike="noStrike">
              <a:solidFill>
                <a:srgbClr val="000000"/>
              </a:solidFill>
              <a:latin typeface="Arial"/>
              <a:ea typeface="Arial"/>
              <a:cs typeface="Arial"/>
              <a:sym typeface="Arial"/>
            </a:endParaRPr>
          </a:p>
        </p:txBody>
      </p:sp>
      <p:pic>
        <p:nvPicPr>
          <p:cNvPr id="684" name="Google Shape;684;g34e74833aa5_0_2033"/>
          <p:cNvPicPr preferRelativeResize="0"/>
          <p:nvPr/>
        </p:nvPicPr>
        <p:blipFill rotWithShape="1">
          <a:blip r:embed="rId4">
            <a:alphaModFix/>
          </a:blip>
          <a:srcRect b="0" l="0" r="0" t="0"/>
          <a:stretch/>
        </p:blipFill>
        <p:spPr>
          <a:xfrm>
            <a:off x="3773425" y="301300"/>
            <a:ext cx="4543574" cy="2282575"/>
          </a:xfrm>
          <a:prstGeom prst="rect">
            <a:avLst/>
          </a:prstGeom>
          <a:noFill/>
          <a:ln>
            <a:noFill/>
          </a:ln>
        </p:spPr>
      </p:pic>
      <p:pic>
        <p:nvPicPr>
          <p:cNvPr id="685" name="Google Shape;685;g34e74833aa5_0_2033"/>
          <p:cNvPicPr preferRelativeResize="0"/>
          <p:nvPr/>
        </p:nvPicPr>
        <p:blipFill>
          <a:blip r:embed="rId5">
            <a:alphaModFix/>
          </a:blip>
          <a:stretch>
            <a:fillRect/>
          </a:stretch>
        </p:blipFill>
        <p:spPr>
          <a:xfrm>
            <a:off x="1316050" y="2674600"/>
            <a:ext cx="3749125" cy="29925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2024-09-08T07:41:09Z</dcterms:created>
  <dc:creator>Samantha Ryan</dc:creator>
</cp:coreProperties>
</file>